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Lst>
  <p:sldSz cy="5143500" cx="9144000"/>
  <p:notesSz cx="6858000" cy="9144000"/>
  <p:embeddedFontLst>
    <p:embeddedFont>
      <p:font typeface="Roboto Serif"/>
      <p:regular r:id="rId57"/>
      <p:bold r:id="rId58"/>
      <p:italic r:id="rId59"/>
      <p:boldItalic r:id="rId60"/>
    </p:embeddedFont>
    <p:embeddedFont>
      <p:font typeface="Source Code Pro"/>
      <p:regular r:id="rId61"/>
      <p:bold r:id="rId62"/>
      <p:italic r:id="rId63"/>
      <p:boldItalic r:id="rId64"/>
    </p:embeddedFont>
    <p:embeddedFont>
      <p:font typeface="Oswald"/>
      <p:regular r:id="rId65"/>
      <p:bold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677367-80F2-4E94-8353-C265D5E9C08F}">
  <a:tblStyle styleId="{C6677367-80F2-4E94-8353-C265D5E9C08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CodePro-bold.fntdata"/><Relationship Id="rId61" Type="http://schemas.openxmlformats.org/officeDocument/2006/relationships/font" Target="fonts/SourceCodePro-regular.fntdata"/><Relationship Id="rId20" Type="http://schemas.openxmlformats.org/officeDocument/2006/relationships/slide" Target="slides/slide14.xml"/><Relationship Id="rId64" Type="http://schemas.openxmlformats.org/officeDocument/2006/relationships/font" Target="fonts/SourceCodePro-boldItalic.fntdata"/><Relationship Id="rId63" Type="http://schemas.openxmlformats.org/officeDocument/2006/relationships/font" Target="fonts/SourceCodePro-italic.fntdata"/><Relationship Id="rId22" Type="http://schemas.openxmlformats.org/officeDocument/2006/relationships/slide" Target="slides/slide16.xml"/><Relationship Id="rId66" Type="http://schemas.openxmlformats.org/officeDocument/2006/relationships/font" Target="fonts/Oswald-bold.fntdata"/><Relationship Id="rId21" Type="http://schemas.openxmlformats.org/officeDocument/2006/relationships/slide" Target="slides/slide15.xml"/><Relationship Id="rId65" Type="http://schemas.openxmlformats.org/officeDocument/2006/relationships/font" Target="fonts/Oswald-regular.fntdata"/><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RobotoSerif-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font" Target="fonts/RobotoSerif-regular.fntdata"/><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Serif-italic.fntdata"/><Relationship Id="rId14" Type="http://schemas.openxmlformats.org/officeDocument/2006/relationships/slide" Target="slides/slide8.xml"/><Relationship Id="rId58" Type="http://schemas.openxmlformats.org/officeDocument/2006/relationships/font" Target="fonts/RobotoSerif-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0a553c5914_0_5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0a553c5914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0a553c5914_0_3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0a553c5914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is a picture of Irish parliament.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0a553c5914_0_5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0a553c5914_0_5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e3ead2d5b0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e3ead2d5b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0a553c5914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0a553c5914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0a553c5914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0a553c5914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Pages 8-10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517ddb35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517ddb35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0a553c5914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0a553c5914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MWEM was the pioneering paper so  I will primarily describe that.</a:t>
            </a:r>
            <a:endParaRPr/>
          </a:p>
          <a:p>
            <a:pPr indent="0" lvl="0" marL="0" rtl="0" algn="l">
              <a:spcBef>
                <a:spcPts val="0"/>
              </a:spcBef>
              <a:spcAft>
                <a:spcPts val="0"/>
              </a:spcAft>
              <a:buNone/>
            </a:pPr>
            <a:r>
              <a:rPr lang="en"/>
              <a:t>0. Given initially a flat world where all combinations of data are equally likely to occur (n=n)</a:t>
            </a:r>
            <a:endParaRPr/>
          </a:p>
          <a:p>
            <a:pPr indent="-317500" lvl="0" marL="457200" rtl="0" algn="l">
              <a:spcBef>
                <a:spcPts val="0"/>
              </a:spcBef>
              <a:spcAft>
                <a:spcPts val="0"/>
              </a:spcAft>
              <a:buSzPts val="1400"/>
              <a:buAutoNum type="arabicPeriod"/>
            </a:pPr>
            <a:r>
              <a:rPr lang="en"/>
              <a:t>Query Selection, using the Exponential Mechanism we select a query from a list of pre-generated queries. </a:t>
            </a:r>
            <a:r>
              <a:rPr lang="en"/>
              <a:t>Implementation</a:t>
            </a:r>
            <a:r>
              <a:rPr lang="en"/>
              <a:t> specific, but </a:t>
            </a:r>
            <a:r>
              <a:rPr lang="en"/>
              <a:t>generally</a:t>
            </a:r>
            <a:r>
              <a:rPr lang="en"/>
              <a:t> speaking one-way or two-way marginal. EM ensures that we get a query where we expect a difference between the private data and our synthetic data</a:t>
            </a:r>
            <a:endParaRPr/>
          </a:p>
          <a:p>
            <a:pPr indent="-317500" lvl="0" marL="457200" rtl="0" algn="l">
              <a:spcBef>
                <a:spcPts val="0"/>
              </a:spcBef>
              <a:spcAft>
                <a:spcPts val="0"/>
              </a:spcAft>
              <a:buSzPts val="1400"/>
              <a:buAutoNum type="arabicPeriod"/>
            </a:pPr>
            <a:r>
              <a:rPr lang="en"/>
              <a:t>We use the Laplace Mechanism mentioned earlier to query the Private data. This gives us an approximate count.</a:t>
            </a:r>
            <a:endParaRPr/>
          </a:p>
          <a:p>
            <a:pPr indent="-317500" lvl="0" marL="457200" rtl="0" algn="l">
              <a:spcBef>
                <a:spcPts val="0"/>
              </a:spcBef>
              <a:spcAft>
                <a:spcPts val="0"/>
              </a:spcAft>
              <a:buSzPts val="1400"/>
              <a:buAutoNum type="arabicPeriod"/>
            </a:pPr>
            <a:r>
              <a:rPr lang="en"/>
              <a:t>We update our synthetic data to explain the count for the query on the private data. Splitting it </a:t>
            </a:r>
            <a:r>
              <a:rPr lang="en"/>
              <a:t>across</a:t>
            </a:r>
            <a:r>
              <a:rPr lang="en"/>
              <a:t> bins in the grid.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517ddb357f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517ddb357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0a553c5914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0a553c5914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Pages 13-14</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f9027c6aa_0_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f9027c6a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Pages 3-6.</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clinically relevant is also </a:t>
            </a:r>
            <a:r>
              <a:rPr lang="en"/>
              <a:t>unfortunately</a:t>
            </a:r>
            <a:r>
              <a:rPr lang="en"/>
              <a:t> sensitive data.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0a553c5914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0a553c5914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15</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0a553c5914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0a553c5914_0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16</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0a553c5914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0a553c5914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17</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517ddb357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517ddb357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 18</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20a553c5914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20a553c5914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Pages 21-22</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we have the three algorithms MWEM, MST and AIM varied </a:t>
            </a:r>
            <a:r>
              <a:rPr lang="en"/>
              <a:t>across</a:t>
            </a:r>
            <a:r>
              <a:rPr lang="en"/>
              <a:t> epsilon. And every dot </a:t>
            </a:r>
            <a:r>
              <a:rPr lang="en"/>
              <a:t>indicates</a:t>
            </a:r>
            <a:r>
              <a:rPr lang="en"/>
              <a:t> the median performance of 20 trials and the edges are the IQR (25/75)</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In this section, I first report how well the remission curve for a whole synthetic dataset matched the remission curve for the whole original population. Figure </a:t>
            </a:r>
            <a:r>
              <a:rPr lang="en">
                <a:solidFill>
                  <a:srgbClr val="FF0000"/>
                </a:solidFill>
              </a:rPr>
              <a:t>5.1 </a:t>
            </a:r>
            <a:r>
              <a:rPr lang="en">
                <a:solidFill>
                  <a:schemeClr val="dk1"/>
                </a:solidFill>
              </a:rPr>
              <a:t>and Table </a:t>
            </a:r>
            <a:r>
              <a:rPr lang="en">
                <a:solidFill>
                  <a:srgbClr val="FF0000"/>
                </a:solidFill>
              </a:rPr>
              <a:t>5.1 </a:t>
            </a:r>
            <a:r>
              <a:rPr lang="en">
                <a:solidFill>
                  <a:schemeClr val="dk1"/>
                </a:solidFill>
              </a:rPr>
              <a:t>show a comparison of the privacy-utility trade-off when taking NPJS as the utility metric. Here, error bars are centered at the median utility of </a:t>
            </a:r>
            <a:r>
              <a:rPr i="1" lang="en">
                <a:solidFill>
                  <a:schemeClr val="dk1"/>
                </a:solidFill>
              </a:rPr>
              <a:t>K </a:t>
            </a:r>
            <a:r>
              <a:rPr lang="en">
                <a:solidFill>
                  <a:schemeClr val="dk1"/>
                </a:solidFill>
              </a:rPr>
              <a:t>= 20 trials, and span the 25th to 75th percentiles. Here, AIM clearly outperforms MWEM and MST as can be seen from the difference in magnitude on the y-axes of Figure </a:t>
            </a:r>
            <a:r>
              <a:rPr lang="en">
                <a:solidFill>
                  <a:srgbClr val="FF0000"/>
                </a:solidFill>
              </a:rPr>
              <a:t>5.1</a:t>
            </a:r>
            <a:r>
              <a:rPr lang="en">
                <a:solidFill>
                  <a:schemeClr val="dk1"/>
                </a:solidFill>
              </a:rPr>
              <a:t>.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0a553c5914_0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20a553c5914_0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22-23</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At </a:t>
            </a:r>
            <a:r>
              <a:rPr i="1" lang="en">
                <a:solidFill>
                  <a:schemeClr val="dk1"/>
                </a:solidFill>
              </a:rPr>
              <a:t>ε </a:t>
            </a:r>
            <a:r>
              <a:rPr lang="en">
                <a:solidFill>
                  <a:schemeClr val="dk1"/>
                </a:solidFill>
              </a:rPr>
              <a:t>≤ 0.1, all three algorithms are seen to produce not only uncorrelated remission curves but even inversely correlated remission curves. There does not seem to a particularly good algorithm for maximising correlation, but by </a:t>
            </a:r>
            <a:r>
              <a:rPr i="1" lang="en">
                <a:solidFill>
                  <a:schemeClr val="dk1"/>
                </a:solidFill>
              </a:rPr>
              <a:t>ε </a:t>
            </a:r>
            <a:r>
              <a:rPr lang="en">
                <a:solidFill>
                  <a:schemeClr val="dk1"/>
                </a:solidFill>
              </a:rPr>
              <a:t>= 1.25 all three algorithms are shown to be able to consistently generate strongly positively correlated (&gt; 0.75) remission curves. </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0a553c5914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20a553c5914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Pages 24-31</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 particular synthetic dataset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20a553c591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20a553c591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Recall the remission curves for the men and women from earlier; red shows the line between the two.</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Notice the red line at the bottom intercepting the y-axis; this is the NPJS distance between the original male and female subgroups (1-2). Ideally, the synthetic data should pre- cisely shoot for this level of similarity between the two groups, neither too above or below. </a:t>
            </a:r>
            <a:endParaRPr/>
          </a:p>
          <a:p>
            <a:pPr indent="0" lvl="0" marL="0" rtl="0" algn="l">
              <a:lnSpc>
                <a:spcPct val="115000"/>
              </a:lnSpc>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			</a:t>
            </a:r>
            <a:endParaRPr/>
          </a:p>
          <a:p>
            <a:pPr indent="0" lvl="0" marL="0" rtl="0" algn="l">
              <a:spcBef>
                <a:spcPts val="0"/>
              </a:spcBef>
              <a:spcAft>
                <a:spcPts val="0"/>
              </a:spcAft>
              <a:buClr>
                <a:schemeClr val="dk1"/>
              </a:buClr>
              <a:buSzPts val="1100"/>
              <a:buFont typeface="Arial"/>
              <a:buNone/>
            </a:pPr>
            <a:r>
              <a:rPr lang="en"/>
              <a:t>MST And AIM do lose variable importance at low epsilon, but MWEM exasberates the difference</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0a553c5914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20a553c5914_0_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Once more notice the red-line in the lower plots, this indicates the ideal baseline for the Pearson correlation between the remission curves of the male and female subgroups. Serendipitously, in the original cohort the responses to treatment were almost proportional to one another at every interval and therefore the correlation comes out to ≈ 1. The correlation between male and female subgroups’ remission curves is maximised by AIM. </a:t>
            </a:r>
            <a:endParaRPr/>
          </a:p>
          <a:p>
            <a:pPr indent="0" lvl="0" marL="0" rtl="0" algn="l">
              <a:spcBef>
                <a:spcPts val="1200"/>
              </a:spcBef>
              <a:spcAft>
                <a:spcPts val="0"/>
              </a:spcAft>
              <a:buNone/>
            </a:pPr>
            <a:r>
              <a:rPr lang="en">
                <a:solidFill>
                  <a:schemeClr val="dk1"/>
                </a:solidFill>
              </a:rPr>
              <a:t>MST And AIM do lose variable importance at low epsilon, but MWEM exasberates the difference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0a553c5914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0a553c5914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0a553c5914_0_2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0a553c5914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e3ead2d5b0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e3ead2d5b0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20a553c5914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20a553c5914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517ddb357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2517ddb357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e3ead2d5b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e3ead2d5b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20a553c5914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20a553c5914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0a553c5914_0_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20a553c5914_0_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0a553c5914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20a553c5914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0a553c591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0a553c591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0a553c5914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20a553c5914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0a553c5914_0_4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0a553c5914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0a553c5914_0_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0a553c5914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0a553c5914_0_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20a553c5914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0a553c5914_0_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0a553c591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3b67d1f20e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3b67d1f20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3b67d1f20e_0_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3b67d1f20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3b67d1f20e_0_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3b67d1f20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3b67d1f20e_0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3b67d1f20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3b67d1f20e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23b67d1f20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3b67d1f20e_0_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23b67d1f20e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ab3df86a23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ab3df86a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0a553c5914_0_2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0a553c5914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ab3df86a23_0_5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ab3df86a2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0a553c5914_0_3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0a553c5914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0868a4d99_0_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0868a4d9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Pages 6-10</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4f9027c6aa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4f9027c6a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0a553c5914_0_4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0a553c5914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og indholdsobjekt" type="obj">
  <p:cSld name="OBJECT">
    <p:spTree>
      <p:nvGrpSpPr>
        <p:cNvPr id="58" name="Shape 58"/>
        <p:cNvGrpSpPr/>
        <p:nvPr/>
      </p:nvGrpSpPr>
      <p:grpSpPr>
        <a:xfrm>
          <a:off x="0" y="0"/>
          <a:ext cx="0" cy="0"/>
          <a:chOff x="0" y="0"/>
          <a:chExt cx="0" cy="0"/>
        </a:xfrm>
      </p:grpSpPr>
      <p:sp>
        <p:nvSpPr>
          <p:cNvPr id="59" name="Google Shape;59;p13"/>
          <p:cNvSpPr txBox="1"/>
          <p:nvPr>
            <p:ph type="title"/>
          </p:nvPr>
        </p:nvSpPr>
        <p:spPr>
          <a:xfrm>
            <a:off x="1773275" y="205988"/>
            <a:ext cx="6913500" cy="8574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indent="0" lvl="1" rtl="0">
              <a:spcBef>
                <a:spcPts val="0"/>
              </a:spcBef>
              <a:spcAft>
                <a:spcPts val="0"/>
              </a:spcAft>
              <a:buSzPts val="3000"/>
              <a:buNone/>
              <a:defRPr sz="1800"/>
            </a:lvl2pPr>
            <a:lvl3pPr indent="0" lvl="2" rtl="0">
              <a:spcBef>
                <a:spcPts val="0"/>
              </a:spcBef>
              <a:spcAft>
                <a:spcPts val="0"/>
              </a:spcAft>
              <a:buSzPts val="3000"/>
              <a:buNone/>
              <a:defRPr sz="1800"/>
            </a:lvl3pPr>
            <a:lvl4pPr indent="0" lvl="3" rtl="0">
              <a:spcBef>
                <a:spcPts val="0"/>
              </a:spcBef>
              <a:spcAft>
                <a:spcPts val="0"/>
              </a:spcAft>
              <a:buSzPts val="3000"/>
              <a:buNone/>
              <a:defRPr sz="1800"/>
            </a:lvl4pPr>
            <a:lvl5pPr indent="0" lvl="4" rtl="0">
              <a:spcBef>
                <a:spcPts val="0"/>
              </a:spcBef>
              <a:spcAft>
                <a:spcPts val="0"/>
              </a:spcAft>
              <a:buSzPts val="3000"/>
              <a:buNone/>
              <a:defRPr sz="1800"/>
            </a:lvl5pPr>
            <a:lvl6pPr indent="0" lvl="5" rtl="0">
              <a:spcBef>
                <a:spcPts val="0"/>
              </a:spcBef>
              <a:spcAft>
                <a:spcPts val="0"/>
              </a:spcAft>
              <a:buSzPts val="3000"/>
              <a:buNone/>
              <a:defRPr sz="1800"/>
            </a:lvl6pPr>
            <a:lvl7pPr indent="0" lvl="6" rtl="0">
              <a:spcBef>
                <a:spcPts val="0"/>
              </a:spcBef>
              <a:spcAft>
                <a:spcPts val="0"/>
              </a:spcAft>
              <a:buSzPts val="3000"/>
              <a:buNone/>
              <a:defRPr sz="1800"/>
            </a:lvl7pPr>
            <a:lvl8pPr indent="0" lvl="7" rtl="0">
              <a:spcBef>
                <a:spcPts val="0"/>
              </a:spcBef>
              <a:spcAft>
                <a:spcPts val="0"/>
              </a:spcAft>
              <a:buSzPts val="3000"/>
              <a:buNone/>
              <a:defRPr sz="1800"/>
            </a:lvl8pPr>
            <a:lvl9pPr indent="0" lvl="8" rtl="0">
              <a:spcBef>
                <a:spcPts val="0"/>
              </a:spcBef>
              <a:spcAft>
                <a:spcPts val="0"/>
              </a:spcAft>
              <a:buSzPts val="3000"/>
              <a:buNone/>
              <a:defRPr sz="1800"/>
            </a:lvl9pPr>
          </a:lstStyle>
          <a:p/>
        </p:txBody>
      </p:sp>
      <p:sp>
        <p:nvSpPr>
          <p:cNvPr id="60" name="Google Shape;60;p13"/>
          <p:cNvSpPr txBox="1"/>
          <p:nvPr>
            <p:ph idx="1" type="body"/>
          </p:nvPr>
        </p:nvSpPr>
        <p:spPr>
          <a:xfrm>
            <a:off x="1822275" y="1231481"/>
            <a:ext cx="6864600" cy="3363000"/>
          </a:xfrm>
          <a:prstGeom prst="rect">
            <a:avLst/>
          </a:prstGeom>
          <a:noFill/>
          <a:ln>
            <a:noFill/>
          </a:ln>
        </p:spPr>
        <p:txBody>
          <a:bodyPr anchorCtr="0" anchor="t" bIns="91425" lIns="91425" spcFirstLastPara="1" rIns="91425" wrap="square" tIns="91425">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16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16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16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1600"/>
              </a:spcBef>
              <a:spcAft>
                <a:spcPts val="160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1" name="Google Shape;61;p13"/>
          <p:cNvSpPr txBox="1"/>
          <p:nvPr>
            <p:ph idx="10" type="dt"/>
          </p:nvPr>
        </p:nvSpPr>
        <p:spPr>
          <a:xfrm>
            <a:off x="457200" y="4767263"/>
            <a:ext cx="21336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3"/>
          <p:cNvSpPr txBox="1"/>
          <p:nvPr>
            <p:ph idx="11" type="ftr"/>
          </p:nvPr>
        </p:nvSpPr>
        <p:spPr>
          <a:xfrm>
            <a:off x="3124200" y="4767263"/>
            <a:ext cx="28956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sz="1200">
                <a:solidFill>
                  <a:srgbClr val="888888"/>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3" name="Google Shape;63;p13"/>
          <p:cNvSpPr txBox="1"/>
          <p:nvPr>
            <p:ph idx="12" type="sldNum"/>
          </p:nvPr>
        </p:nvSpPr>
        <p:spPr>
          <a:xfrm>
            <a:off x="6553200" y="4767263"/>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3.png"/><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3.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30.pn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4"/>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000"/>
              <a:t>Differential Privacy for Subgroup Analysis: Opportunities and Challenges for Publishing Rheumatoid Arthritis Data</a:t>
            </a:r>
            <a:endParaRPr sz="4000"/>
          </a:p>
        </p:txBody>
      </p:sp>
      <p:sp>
        <p:nvSpPr>
          <p:cNvPr id="69" name="Google Shape;69;p14"/>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MSc. Data Science Ahmet Akkoç</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Approaches to Differential Privacy</a:t>
            </a:r>
            <a:endParaRPr/>
          </a:p>
        </p:txBody>
      </p:sp>
      <p:graphicFrame>
        <p:nvGraphicFramePr>
          <p:cNvPr id="243" name="Google Shape;243;p23"/>
          <p:cNvGraphicFramePr/>
          <p:nvPr/>
        </p:nvGraphicFramePr>
        <p:xfrm>
          <a:off x="952500" y="1470175"/>
          <a:ext cx="3000000" cy="3000000"/>
        </p:xfrm>
        <a:graphic>
          <a:graphicData uri="http://schemas.openxmlformats.org/drawingml/2006/table">
            <a:tbl>
              <a:tblPr>
                <a:noFill/>
                <a:tableStyleId>{C6677367-80F2-4E94-8353-C265D5E9C08F}</a:tableStyleId>
              </a:tblPr>
              <a:tblGrid>
                <a:gridCol w="2413000"/>
                <a:gridCol w="2413000"/>
                <a:gridCol w="2413000"/>
              </a:tblGrid>
              <a:tr h="381000">
                <a:tc>
                  <a:txBody>
                    <a:bodyPr/>
                    <a:lstStyle/>
                    <a:p>
                      <a:pPr indent="0" lvl="0" marL="0" rtl="0" algn="l">
                        <a:spcBef>
                          <a:spcPts val="0"/>
                        </a:spcBef>
                        <a:spcAft>
                          <a:spcPts val="0"/>
                        </a:spcAft>
                        <a:buNone/>
                      </a:pPr>
                      <a:r>
                        <a:rPr lang="en"/>
                        <a:t>Approach</a:t>
                      </a:r>
                      <a:endParaRPr/>
                    </a:p>
                  </a:txBody>
                  <a:tcPr marT="91425" marB="91425" marR="91425" marL="91425"/>
                </a:tc>
                <a:tc>
                  <a:txBody>
                    <a:bodyPr/>
                    <a:lstStyle/>
                    <a:p>
                      <a:pPr indent="0" lvl="0" marL="0" rtl="0" algn="l">
                        <a:spcBef>
                          <a:spcPts val="0"/>
                        </a:spcBef>
                        <a:spcAft>
                          <a:spcPts val="0"/>
                        </a:spcAft>
                        <a:buNone/>
                      </a:pPr>
                      <a:r>
                        <a:rPr lang="en"/>
                        <a:t>Pros</a:t>
                      </a:r>
                      <a:endParaRPr/>
                    </a:p>
                  </a:txBody>
                  <a:tcPr marT="91425" marB="91425" marR="91425" marL="91425"/>
                </a:tc>
                <a:tc>
                  <a:txBody>
                    <a:bodyPr/>
                    <a:lstStyle/>
                    <a:p>
                      <a:pPr indent="0" lvl="0" marL="0" rtl="0" algn="l">
                        <a:spcBef>
                          <a:spcPts val="0"/>
                        </a:spcBef>
                        <a:spcAft>
                          <a:spcPts val="0"/>
                        </a:spcAft>
                        <a:buNone/>
                      </a:pPr>
                      <a:r>
                        <a:rPr lang="en"/>
                        <a:t>Cons</a:t>
                      </a:r>
                      <a:endParaRPr/>
                    </a:p>
                  </a:txBody>
                  <a:tcPr marT="91425" marB="91425" marR="91425" marL="91425"/>
                </a:tc>
              </a:tr>
              <a:tr h="381000">
                <a:tc>
                  <a:txBody>
                    <a:bodyPr/>
                    <a:lstStyle/>
                    <a:p>
                      <a:pPr indent="0" lvl="0" marL="0" rtl="0" algn="l">
                        <a:spcBef>
                          <a:spcPts val="0"/>
                        </a:spcBef>
                        <a:spcAft>
                          <a:spcPts val="0"/>
                        </a:spcAft>
                        <a:buNone/>
                      </a:pPr>
                      <a:r>
                        <a:rPr lang="en"/>
                        <a:t>Federated Learning (with Differential Privacy)</a:t>
                      </a:r>
                      <a:endParaRPr/>
                    </a:p>
                  </a:txBody>
                  <a:tcPr marT="91425" marB="91425" marR="91425" marL="91425">
                    <a:lnB cap="flat" cmpd="sng" w="9525">
                      <a:solidFill>
                        <a:srgbClr val="0000FF"/>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Instead of publishing data, we can coordinate machine learning modelling between centers.</a:t>
                      </a:r>
                      <a:endParaRPr/>
                    </a:p>
                  </a:txBody>
                  <a:tcPr marT="91425" marB="91425" marR="91425" marL="91425">
                    <a:lnB cap="flat" cmpd="sng" w="9525">
                      <a:solidFill>
                        <a:srgbClr val="0000FF"/>
                      </a:solidFill>
                      <a:prstDash val="solid"/>
                      <a:round/>
                      <a:headEnd len="sm" w="sm" type="none"/>
                      <a:tailEnd len="sm" w="sm" type="none"/>
                    </a:lnB>
                  </a:tcPr>
                </a:tc>
                <a:tc>
                  <a:txBody>
                    <a:bodyPr/>
                    <a:lstStyle/>
                    <a:p>
                      <a:pPr indent="-317500" lvl="0" marL="457200" rtl="0" algn="l">
                        <a:spcBef>
                          <a:spcPts val="0"/>
                        </a:spcBef>
                        <a:spcAft>
                          <a:spcPts val="0"/>
                        </a:spcAft>
                        <a:buSzPts val="1400"/>
                        <a:buChar char="●"/>
                      </a:pPr>
                      <a:r>
                        <a:rPr lang="en"/>
                        <a:t>Has to be done on an ad hoc basis</a:t>
                      </a:r>
                      <a:endParaRPr/>
                    </a:p>
                    <a:p>
                      <a:pPr indent="-317500" lvl="0" marL="457200" rtl="0" algn="l">
                        <a:spcBef>
                          <a:spcPts val="0"/>
                        </a:spcBef>
                        <a:spcAft>
                          <a:spcPts val="0"/>
                        </a:spcAft>
                        <a:buSzPts val="1400"/>
                        <a:buChar char="●"/>
                      </a:pPr>
                      <a:r>
                        <a:rPr lang="en"/>
                        <a:t>Resource-intensive</a:t>
                      </a:r>
                      <a:endParaRPr/>
                    </a:p>
                  </a:txBody>
                  <a:tcPr marT="91425" marB="91425" marR="91425" marL="91425">
                    <a:lnB cap="flat" cmpd="sng" w="9525">
                      <a:solidFill>
                        <a:srgbClr val="0000FF"/>
                      </a:solidFill>
                      <a:prstDash val="solid"/>
                      <a:round/>
                      <a:headEnd len="sm" w="sm" type="none"/>
                      <a:tailEnd len="sm" w="sm" type="none"/>
                    </a:lnB>
                  </a:tcPr>
                </a:tc>
              </a:tr>
              <a:tr h="381000">
                <a:tc>
                  <a:txBody>
                    <a:bodyPr/>
                    <a:lstStyle/>
                    <a:p>
                      <a:pPr indent="0" lvl="0" marL="0" rtl="0" algn="l">
                        <a:spcBef>
                          <a:spcPts val="0"/>
                        </a:spcBef>
                        <a:spcAft>
                          <a:spcPts val="0"/>
                        </a:spcAft>
                        <a:buNone/>
                      </a:pPr>
                      <a:r>
                        <a:rPr lang="en">
                          <a:solidFill>
                            <a:srgbClr val="0000FF"/>
                          </a:solidFill>
                        </a:rPr>
                        <a:t>DP Data Synthesis</a:t>
                      </a:r>
                      <a:endParaRPr>
                        <a:solidFill>
                          <a:srgbClr val="0000FF"/>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6"/>
                    </a:solidFill>
                  </a:tcPr>
                </a:tc>
                <a:tc>
                  <a:txBody>
                    <a:bodyPr/>
                    <a:lstStyle/>
                    <a:p>
                      <a:pPr indent="-317500" lvl="0" marL="457200" rtl="0" algn="l">
                        <a:spcBef>
                          <a:spcPts val="0"/>
                        </a:spcBef>
                        <a:spcAft>
                          <a:spcPts val="0"/>
                        </a:spcAft>
                        <a:buClr>
                          <a:srgbClr val="0000FF"/>
                        </a:buClr>
                        <a:buSzPts val="1400"/>
                        <a:buChar char="●"/>
                      </a:pPr>
                      <a:r>
                        <a:rPr lang="en">
                          <a:solidFill>
                            <a:srgbClr val="0000FF"/>
                          </a:solidFill>
                        </a:rPr>
                        <a:t>Multi-Purpose: Classical Statistics and Machine Learning are possible.</a:t>
                      </a:r>
                      <a:endParaRPr>
                        <a:solidFill>
                          <a:srgbClr val="0000FF"/>
                        </a:solidFill>
                      </a:endParaRPr>
                    </a:p>
                    <a:p>
                      <a:pPr indent="-317500" lvl="0" marL="457200" rtl="0" algn="l">
                        <a:spcBef>
                          <a:spcPts val="0"/>
                        </a:spcBef>
                        <a:spcAft>
                          <a:spcPts val="0"/>
                        </a:spcAft>
                        <a:buClr>
                          <a:srgbClr val="0000FF"/>
                        </a:buClr>
                        <a:buSzPts val="1400"/>
                        <a:buChar char="●"/>
                      </a:pPr>
                      <a:r>
                        <a:rPr lang="en">
                          <a:solidFill>
                            <a:srgbClr val="0000FF"/>
                          </a:solidFill>
                        </a:rPr>
                        <a:t>Do not have to know all intended queries prior</a:t>
                      </a:r>
                      <a:endParaRPr>
                        <a:solidFill>
                          <a:srgbClr val="0000FF"/>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6"/>
                    </a:solidFill>
                  </a:tcPr>
                </a:tc>
                <a:tc>
                  <a:txBody>
                    <a:bodyPr/>
                    <a:lstStyle/>
                    <a:p>
                      <a:pPr indent="-317500" lvl="0" marL="457200" rtl="0" algn="l">
                        <a:spcBef>
                          <a:spcPts val="0"/>
                        </a:spcBef>
                        <a:spcAft>
                          <a:spcPts val="0"/>
                        </a:spcAft>
                        <a:buClr>
                          <a:srgbClr val="0000FF"/>
                        </a:buClr>
                        <a:buSzPts val="1400"/>
                        <a:buChar char="●"/>
                      </a:pPr>
                      <a:r>
                        <a:rPr lang="en">
                          <a:solidFill>
                            <a:srgbClr val="0000FF"/>
                          </a:solidFill>
                        </a:rPr>
                        <a:t>Utility and privacy are not as obvious to define</a:t>
                      </a:r>
                      <a:endParaRPr>
                        <a:solidFill>
                          <a:srgbClr val="0000FF"/>
                        </a:solidFill>
                      </a:endParaRPr>
                    </a:p>
                    <a:p>
                      <a:pPr indent="-317500" lvl="0" marL="457200" rtl="0" algn="l">
                        <a:spcBef>
                          <a:spcPts val="0"/>
                        </a:spcBef>
                        <a:spcAft>
                          <a:spcPts val="0"/>
                        </a:spcAft>
                        <a:buClr>
                          <a:srgbClr val="0000FF"/>
                        </a:buClr>
                        <a:buSzPts val="1400"/>
                        <a:buChar char="●"/>
                      </a:pPr>
                      <a:r>
                        <a:rPr lang="en">
                          <a:solidFill>
                            <a:srgbClr val="0000FF"/>
                          </a:solidFill>
                        </a:rPr>
                        <a:t>C</a:t>
                      </a:r>
                      <a:r>
                        <a:rPr lang="en">
                          <a:solidFill>
                            <a:srgbClr val="0000FF"/>
                          </a:solidFill>
                        </a:rPr>
                        <a:t>hallenging to balance privacy and utility.</a:t>
                      </a:r>
                      <a:endParaRPr>
                        <a:solidFill>
                          <a:srgbClr val="0000FF"/>
                        </a:solidFill>
                      </a:endParaRPr>
                    </a:p>
                  </a:txBody>
                  <a:tcPr marT="91425" marB="91425" marR="91425" marL="91425">
                    <a:lnL cap="flat" cmpd="sng" w="9525">
                      <a:solidFill>
                        <a:srgbClr val="0000FF"/>
                      </a:solidFill>
                      <a:prstDash val="solid"/>
                      <a:round/>
                      <a:headEnd len="sm" w="sm" type="none"/>
                      <a:tailEnd len="sm" w="sm" type="none"/>
                    </a:lnL>
                    <a:lnR cap="flat" cmpd="sng" w="9525">
                      <a:solidFill>
                        <a:srgbClr val="0000FF"/>
                      </a:solidFill>
                      <a:prstDash val="solid"/>
                      <a:round/>
                      <a:headEnd len="sm" w="sm" type="none"/>
                      <a:tailEnd len="sm" w="sm" type="none"/>
                    </a:lnR>
                    <a:lnT cap="flat" cmpd="sng" w="9525">
                      <a:solidFill>
                        <a:srgbClr val="0000FF"/>
                      </a:solidFill>
                      <a:prstDash val="solid"/>
                      <a:round/>
                      <a:headEnd len="sm" w="sm" type="none"/>
                      <a:tailEnd len="sm" w="sm" type="none"/>
                    </a:lnT>
                    <a:lnB cap="flat" cmpd="sng" w="9525">
                      <a:solidFill>
                        <a:srgbClr val="0000FF"/>
                      </a:solidFill>
                      <a:prstDash val="solid"/>
                      <a:round/>
                      <a:headEnd len="sm" w="sm" type="none"/>
                      <a:tailEnd len="sm" w="sm" type="none"/>
                    </a:lnB>
                    <a:solidFill>
                      <a:schemeClr val="accent6"/>
                    </a:solidFill>
                  </a:tcPr>
                </a:tc>
              </a:tr>
            </a:tbl>
          </a:graphicData>
        </a:graphic>
      </p:graphicFrame>
      <p:sp>
        <p:nvSpPr>
          <p:cNvPr id="244" name="Google Shape;244;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Initial Concerns</a:t>
            </a:r>
            <a:endParaRPr/>
          </a:p>
        </p:txBody>
      </p:sp>
      <p:pic>
        <p:nvPicPr>
          <p:cNvPr id="250" name="Google Shape;250;p24"/>
          <p:cNvPicPr preferRelativeResize="0"/>
          <p:nvPr/>
        </p:nvPicPr>
        <p:blipFill>
          <a:blip r:embed="rId3">
            <a:alphaModFix/>
          </a:blip>
          <a:stretch>
            <a:fillRect/>
          </a:stretch>
        </p:blipFill>
        <p:spPr>
          <a:xfrm>
            <a:off x="2365500" y="1400550"/>
            <a:ext cx="4888800" cy="3689516"/>
          </a:xfrm>
          <a:prstGeom prst="rect">
            <a:avLst/>
          </a:prstGeom>
          <a:noFill/>
          <a:ln>
            <a:noFill/>
          </a:ln>
        </p:spPr>
      </p:pic>
      <p:sp>
        <p:nvSpPr>
          <p:cNvPr id="251" name="Google Shape;251;p24"/>
          <p:cNvSpPr/>
          <p:nvPr/>
        </p:nvSpPr>
        <p:spPr>
          <a:xfrm>
            <a:off x="229700" y="1647925"/>
            <a:ext cx="2485500" cy="2743800"/>
          </a:xfrm>
          <a:prstGeom prst="flowChartMagneticTap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t>Can we trust data with so much noise?</a:t>
            </a:r>
            <a:endParaRPr sz="2000"/>
          </a:p>
        </p:txBody>
      </p:sp>
      <p:sp>
        <p:nvSpPr>
          <p:cNvPr id="252" name="Google Shape;252;p24"/>
          <p:cNvSpPr/>
          <p:nvPr/>
        </p:nvSpPr>
        <p:spPr>
          <a:xfrm flipH="1">
            <a:off x="6232200" y="1337850"/>
            <a:ext cx="2911800" cy="3146400"/>
          </a:xfrm>
          <a:prstGeom prst="flowChartMagneticTap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t>What if we are misinformed about trends in the sub-groups?</a:t>
            </a:r>
            <a:endParaRPr sz="2200"/>
          </a:p>
        </p:txBody>
      </p:sp>
      <p:sp>
        <p:nvSpPr>
          <p:cNvPr id="253" name="Google Shape;253;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Questions</a:t>
            </a:r>
            <a:endParaRPr/>
          </a:p>
        </p:txBody>
      </p:sp>
      <p:sp>
        <p:nvSpPr>
          <p:cNvPr id="259" name="Google Shape;259;p2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
              <a:t>Given that we are generating synthetic clinical data</a:t>
            </a:r>
            <a:endParaRPr b="1"/>
          </a:p>
          <a:p>
            <a:pPr indent="-342900" lvl="0" marL="457200" rtl="0" algn="l">
              <a:spcBef>
                <a:spcPts val="1200"/>
              </a:spcBef>
              <a:spcAft>
                <a:spcPts val="0"/>
              </a:spcAft>
              <a:buSzPts val="1800"/>
              <a:buChar char="●"/>
            </a:pPr>
            <a:r>
              <a:rPr lang="en"/>
              <a:t>RQ1: Is there practical significance between algorithm selection along the privacy-utility trade-off?</a:t>
            </a:r>
            <a:endParaRPr/>
          </a:p>
          <a:p>
            <a:pPr indent="-342900" lvl="0" marL="457200" rtl="0" algn="l">
              <a:spcBef>
                <a:spcPts val="0"/>
              </a:spcBef>
              <a:spcAft>
                <a:spcPts val="0"/>
              </a:spcAft>
              <a:buSzPts val="1800"/>
              <a:buChar char="●"/>
            </a:pPr>
            <a:r>
              <a:rPr lang="en"/>
              <a:t>RQ2: How much of a privacy budget is required for differential privacy to preserve the characteristics of population subgroups?</a:t>
            </a:r>
            <a:endParaRPr/>
          </a:p>
        </p:txBody>
      </p:sp>
      <p:sp>
        <p:nvSpPr>
          <p:cNvPr id="260" name="Google Shape;26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2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Background on DP</a:t>
            </a:r>
            <a:endParaRPr/>
          </a:p>
        </p:txBody>
      </p:sp>
      <p:sp>
        <p:nvSpPr>
          <p:cNvPr id="266" name="Google Shape;266;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DP Data Synthesis</a:t>
            </a:r>
            <a:endParaRPr/>
          </a:p>
        </p:txBody>
      </p:sp>
      <p:sp>
        <p:nvSpPr>
          <p:cNvPr id="272" name="Google Shape;272;p2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73" name="Google Shape;273;p27"/>
          <p:cNvPicPr preferRelativeResize="0"/>
          <p:nvPr/>
        </p:nvPicPr>
        <p:blipFill>
          <a:blip r:embed="rId3">
            <a:alphaModFix/>
          </a:blip>
          <a:stretch>
            <a:fillRect/>
          </a:stretch>
        </p:blipFill>
        <p:spPr>
          <a:xfrm>
            <a:off x="1428200" y="1539728"/>
            <a:ext cx="6440000" cy="2365950"/>
          </a:xfrm>
          <a:prstGeom prst="rect">
            <a:avLst/>
          </a:prstGeom>
          <a:noFill/>
          <a:ln>
            <a:noFill/>
          </a:ln>
        </p:spPr>
      </p:pic>
      <p:sp>
        <p:nvSpPr>
          <p:cNvPr id="274" name="Google Shape;274;p27"/>
          <p:cNvSpPr txBox="1"/>
          <p:nvPr/>
        </p:nvSpPr>
        <p:spPr>
          <a:xfrm>
            <a:off x="6481800" y="3925050"/>
            <a:ext cx="217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Source Code Pro"/>
              <a:ea typeface="Source Code Pro"/>
              <a:cs typeface="Source Code Pro"/>
              <a:sym typeface="Source Code Pro"/>
            </a:endParaRPr>
          </a:p>
        </p:txBody>
      </p:sp>
      <p:sp>
        <p:nvSpPr>
          <p:cNvPr id="275" name="Google Shape;275;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27"/>
          <p:cNvSpPr txBox="1"/>
          <p:nvPr/>
        </p:nvSpPr>
        <p:spPr>
          <a:xfrm>
            <a:off x="6647050" y="3768450"/>
            <a:ext cx="1278300" cy="294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rPr>
              <a:t>Jonathan Ullman</a:t>
            </a:r>
            <a:endParaRPr sz="1000">
              <a:solidFill>
                <a:srgbClr val="FF0000"/>
              </a:solidFill>
            </a:endParaRPr>
          </a:p>
          <a:p>
            <a:pPr indent="0" lvl="0" marL="0" rtl="0" algn="l">
              <a:spcBef>
                <a:spcPts val="0"/>
              </a:spcBef>
              <a:spcAft>
                <a:spcPts val="0"/>
              </a:spcAft>
              <a:buNone/>
            </a:pPr>
            <a:r>
              <a:t/>
            </a:r>
            <a:endParaRPr sz="1000">
              <a:solidFill>
                <a:srgbClr val="FF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DP Data Synthesis with Marginals</a:t>
            </a:r>
            <a:endParaRPr/>
          </a:p>
        </p:txBody>
      </p:sp>
      <p:sp>
        <p:nvSpPr>
          <p:cNvPr id="282" name="Google Shape;282;p28"/>
          <p:cNvSpPr txBox="1"/>
          <p:nvPr>
            <p:ph idx="1" type="body"/>
          </p:nvPr>
        </p:nvSpPr>
        <p:spPr>
          <a:xfrm>
            <a:off x="311700" y="1468825"/>
            <a:ext cx="8520600" cy="95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A Marginal: a histogram over a subset of attributes.</a:t>
            </a:r>
            <a:endParaRPr>
              <a:latin typeface="Roboto Serif"/>
              <a:ea typeface="Roboto Serif"/>
              <a:cs typeface="Roboto Serif"/>
              <a:sym typeface="Roboto Serif"/>
            </a:endParaRPr>
          </a:p>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Low-level representations of high level data.</a:t>
            </a:r>
            <a:endParaRPr>
              <a:latin typeface="Roboto Serif"/>
              <a:ea typeface="Roboto Serif"/>
              <a:cs typeface="Roboto Serif"/>
              <a:sym typeface="Roboto Serif"/>
            </a:endParaRPr>
          </a:p>
        </p:txBody>
      </p:sp>
      <p:pic>
        <p:nvPicPr>
          <p:cNvPr id="283" name="Google Shape;283;p28"/>
          <p:cNvPicPr preferRelativeResize="0"/>
          <p:nvPr/>
        </p:nvPicPr>
        <p:blipFill>
          <a:blip r:embed="rId3">
            <a:alphaModFix/>
          </a:blip>
          <a:stretch>
            <a:fillRect/>
          </a:stretch>
        </p:blipFill>
        <p:spPr>
          <a:xfrm>
            <a:off x="2556800" y="2236825"/>
            <a:ext cx="4174700" cy="2826775"/>
          </a:xfrm>
          <a:prstGeom prst="rect">
            <a:avLst/>
          </a:prstGeom>
          <a:noFill/>
          <a:ln>
            <a:noFill/>
          </a:ln>
        </p:spPr>
      </p:pic>
      <p:sp>
        <p:nvSpPr>
          <p:cNvPr id="284" name="Google Shape;284;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5" name="Google Shape;285;p28"/>
          <p:cNvSpPr txBox="1"/>
          <p:nvPr/>
        </p:nvSpPr>
        <p:spPr>
          <a:xfrm>
            <a:off x="6587000" y="4712875"/>
            <a:ext cx="1278300" cy="294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rPr>
              <a:t>Ryan McKenna</a:t>
            </a:r>
            <a:endParaRPr sz="1000">
              <a:solidFill>
                <a:srgbClr val="FF0000"/>
              </a:solidFill>
            </a:endParaRPr>
          </a:p>
          <a:p>
            <a:pPr indent="0" lvl="0" marL="0" rtl="0" algn="l">
              <a:spcBef>
                <a:spcPts val="0"/>
              </a:spcBef>
              <a:spcAft>
                <a:spcPts val="0"/>
              </a:spcAft>
              <a:buNone/>
            </a:pPr>
            <a:r>
              <a:t/>
            </a:r>
            <a:endParaRPr sz="1000">
              <a:solidFill>
                <a:srgbClr val="FF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DP Data Synthesis with Marginals</a:t>
            </a:r>
            <a:endParaRPr/>
          </a:p>
        </p:txBody>
      </p:sp>
      <p:sp>
        <p:nvSpPr>
          <p:cNvPr id="291" name="Google Shape;291;p29"/>
          <p:cNvSpPr txBox="1"/>
          <p:nvPr>
            <p:ph idx="1" type="body"/>
          </p:nvPr>
        </p:nvSpPr>
        <p:spPr>
          <a:xfrm>
            <a:off x="311700" y="1468825"/>
            <a:ext cx="29940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Serif"/>
                <a:ea typeface="Roboto Serif"/>
                <a:cs typeface="Roboto Serif"/>
                <a:sym typeface="Roboto Serif"/>
              </a:rPr>
              <a:t>Let us consider a simple version of the problem for a dataset of individuals with 3 binary features.</a:t>
            </a:r>
            <a:endParaRPr>
              <a:latin typeface="Roboto Serif"/>
              <a:ea typeface="Roboto Serif"/>
              <a:cs typeface="Roboto Serif"/>
              <a:sym typeface="Roboto Serif"/>
            </a:endParaRPr>
          </a:p>
          <a:p>
            <a:pPr indent="0" lvl="0" marL="0" rtl="0" algn="l">
              <a:spcBef>
                <a:spcPts val="1600"/>
              </a:spcBef>
              <a:spcAft>
                <a:spcPts val="1600"/>
              </a:spcAft>
              <a:buNone/>
            </a:pPr>
            <a:r>
              <a:rPr lang="en">
                <a:latin typeface="Roboto Serif"/>
                <a:ea typeface="Roboto Serif"/>
                <a:cs typeface="Roboto Serif"/>
                <a:sym typeface="Roboto Serif"/>
              </a:rPr>
              <a:t>* </a:t>
            </a:r>
            <a:r>
              <a:rPr lang="en">
                <a:latin typeface="Roboto Serif"/>
                <a:ea typeface="Roboto Serif"/>
                <a:cs typeface="Roboto Serif"/>
                <a:sym typeface="Roboto Serif"/>
              </a:rPr>
              <a:t>8 combinations in all</a:t>
            </a:r>
            <a:endParaRPr>
              <a:latin typeface="Roboto Serif"/>
              <a:ea typeface="Roboto Serif"/>
              <a:cs typeface="Roboto Serif"/>
              <a:sym typeface="Roboto Serif"/>
            </a:endParaRPr>
          </a:p>
        </p:txBody>
      </p:sp>
      <p:pic>
        <p:nvPicPr>
          <p:cNvPr id="292" name="Google Shape;292;p29"/>
          <p:cNvPicPr preferRelativeResize="0"/>
          <p:nvPr/>
        </p:nvPicPr>
        <p:blipFill>
          <a:blip r:embed="rId3">
            <a:alphaModFix/>
          </a:blip>
          <a:stretch>
            <a:fillRect/>
          </a:stretch>
        </p:blipFill>
        <p:spPr>
          <a:xfrm>
            <a:off x="3195825" y="1385603"/>
            <a:ext cx="5838300" cy="3266335"/>
          </a:xfrm>
          <a:prstGeom prst="rect">
            <a:avLst/>
          </a:prstGeom>
          <a:noFill/>
          <a:ln>
            <a:noFill/>
          </a:ln>
        </p:spPr>
      </p:pic>
      <p:sp>
        <p:nvSpPr>
          <p:cNvPr id="293" name="Google Shape;293;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4" name="Google Shape;294;p29"/>
          <p:cNvSpPr txBox="1"/>
          <p:nvPr/>
        </p:nvSpPr>
        <p:spPr>
          <a:xfrm>
            <a:off x="7437575" y="4712875"/>
            <a:ext cx="1278300" cy="294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rPr>
              <a:t>Jonathan Ullman</a:t>
            </a:r>
            <a:endParaRPr sz="1000">
              <a:solidFill>
                <a:srgbClr val="FF0000"/>
              </a:solidFill>
            </a:endParaRPr>
          </a:p>
          <a:p>
            <a:pPr indent="0" lvl="0" marL="0" rtl="0" algn="l">
              <a:spcBef>
                <a:spcPts val="0"/>
              </a:spcBef>
              <a:spcAft>
                <a:spcPts val="0"/>
              </a:spcAft>
              <a:buNone/>
            </a:pPr>
            <a:r>
              <a:t/>
            </a:r>
            <a:endParaRPr sz="1000">
              <a:solidFill>
                <a:srgbClr val="FF0000"/>
              </a:solidFill>
            </a:endParaRPr>
          </a:p>
        </p:txBody>
      </p:sp>
      <p:cxnSp>
        <p:nvCxnSpPr>
          <p:cNvPr id="295" name="Google Shape;295;p29"/>
          <p:cNvCxnSpPr/>
          <p:nvPr/>
        </p:nvCxnSpPr>
        <p:spPr>
          <a:xfrm>
            <a:off x="6283025" y="2603125"/>
            <a:ext cx="0" cy="1254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DP Data Synthesis with Marginals</a:t>
            </a:r>
            <a:endParaRPr/>
          </a:p>
        </p:txBody>
      </p:sp>
      <p:sp>
        <p:nvSpPr>
          <p:cNvPr id="301" name="Google Shape;301;p30"/>
          <p:cNvSpPr txBox="1"/>
          <p:nvPr>
            <p:ph idx="1" type="body"/>
          </p:nvPr>
        </p:nvSpPr>
        <p:spPr>
          <a:xfrm>
            <a:off x="311700" y="1468825"/>
            <a:ext cx="29940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Select</a:t>
            </a:r>
            <a:r>
              <a:rPr lang="en"/>
              <a:t> </a:t>
            </a:r>
            <a:r>
              <a:rPr i="1" lang="en"/>
              <a:t>queries</a:t>
            </a:r>
            <a:r>
              <a:rPr lang="en"/>
              <a:t>.</a:t>
            </a:r>
            <a:endParaRPr/>
          </a:p>
          <a:p>
            <a:pPr indent="-342900" lvl="0" marL="457200" rtl="0" algn="l">
              <a:spcBef>
                <a:spcPts val="0"/>
              </a:spcBef>
              <a:spcAft>
                <a:spcPts val="0"/>
              </a:spcAft>
              <a:buSzPts val="1800"/>
              <a:buAutoNum type="arabicPeriod"/>
            </a:pPr>
            <a:r>
              <a:rPr b="1" lang="en"/>
              <a:t>Measure</a:t>
            </a:r>
            <a:r>
              <a:rPr lang="en"/>
              <a:t> </a:t>
            </a:r>
            <a:r>
              <a:rPr i="1" lang="en"/>
              <a:t>queries</a:t>
            </a:r>
            <a:r>
              <a:rPr lang="en"/>
              <a:t> for private data.</a:t>
            </a:r>
            <a:endParaRPr/>
          </a:p>
          <a:p>
            <a:pPr indent="-342900" lvl="0" marL="457200" rtl="0" algn="l">
              <a:spcBef>
                <a:spcPts val="0"/>
              </a:spcBef>
              <a:spcAft>
                <a:spcPts val="0"/>
              </a:spcAft>
              <a:buSzPts val="1800"/>
              <a:buAutoNum type="arabicPeriod"/>
            </a:pPr>
            <a:r>
              <a:rPr b="1" lang="en"/>
              <a:t>Generate</a:t>
            </a:r>
            <a:r>
              <a:rPr lang="en"/>
              <a:t> data to mimic measurements.</a:t>
            </a:r>
            <a:br>
              <a:rPr lang="en"/>
            </a:br>
            <a:endParaRPr/>
          </a:p>
          <a:p>
            <a:pPr indent="-342900" lvl="0" marL="457200" rtl="0" algn="l">
              <a:spcBef>
                <a:spcPts val="0"/>
              </a:spcBef>
              <a:spcAft>
                <a:spcPts val="0"/>
              </a:spcAft>
              <a:buSzPts val="1800"/>
              <a:buFont typeface="Roboto Serif"/>
              <a:buChar char="●"/>
            </a:pPr>
            <a:r>
              <a:rPr b="1" lang="en">
                <a:latin typeface="Roboto Serif"/>
                <a:ea typeface="Roboto Serif"/>
                <a:cs typeface="Roboto Serif"/>
                <a:sym typeface="Roboto Serif"/>
              </a:rPr>
              <a:t>MWEM, MST</a:t>
            </a:r>
            <a:br>
              <a:rPr b="1" lang="en">
                <a:latin typeface="Roboto Serif"/>
                <a:ea typeface="Roboto Serif"/>
                <a:cs typeface="Roboto Serif"/>
                <a:sym typeface="Roboto Serif"/>
              </a:rPr>
            </a:br>
            <a:r>
              <a:rPr b="1" lang="en">
                <a:latin typeface="Roboto Serif"/>
                <a:ea typeface="Roboto Serif"/>
                <a:cs typeface="Roboto Serif"/>
                <a:sym typeface="Roboto Serif"/>
              </a:rPr>
              <a:t>and AIM</a:t>
            </a:r>
            <a:endParaRPr b="1">
              <a:latin typeface="Roboto Serif"/>
              <a:ea typeface="Roboto Serif"/>
              <a:cs typeface="Roboto Serif"/>
              <a:sym typeface="Roboto Serif"/>
            </a:endParaRPr>
          </a:p>
        </p:txBody>
      </p:sp>
      <p:pic>
        <p:nvPicPr>
          <p:cNvPr id="302" name="Google Shape;302;p30"/>
          <p:cNvPicPr preferRelativeResize="0"/>
          <p:nvPr/>
        </p:nvPicPr>
        <p:blipFill>
          <a:blip r:embed="rId3">
            <a:alphaModFix/>
          </a:blip>
          <a:stretch>
            <a:fillRect/>
          </a:stretch>
        </p:blipFill>
        <p:spPr>
          <a:xfrm>
            <a:off x="3195825" y="1385603"/>
            <a:ext cx="5838300" cy="3266335"/>
          </a:xfrm>
          <a:prstGeom prst="rect">
            <a:avLst/>
          </a:prstGeom>
          <a:noFill/>
          <a:ln>
            <a:noFill/>
          </a:ln>
        </p:spPr>
      </p:pic>
      <p:sp>
        <p:nvSpPr>
          <p:cNvPr id="303" name="Google Shape;303;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30"/>
          <p:cNvSpPr txBox="1"/>
          <p:nvPr/>
        </p:nvSpPr>
        <p:spPr>
          <a:xfrm>
            <a:off x="7437575" y="4712875"/>
            <a:ext cx="1278300" cy="2943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rPr>
              <a:t>Ryan McKenna</a:t>
            </a:r>
            <a:endParaRPr sz="1000">
              <a:solidFill>
                <a:srgbClr val="FF0000"/>
              </a:solidFill>
            </a:endParaRPr>
          </a:p>
          <a:p>
            <a:pPr indent="0" lvl="0" marL="0" rtl="0" algn="l">
              <a:spcBef>
                <a:spcPts val="0"/>
              </a:spcBef>
              <a:spcAft>
                <a:spcPts val="0"/>
              </a:spcAft>
              <a:buNone/>
            </a:pPr>
            <a:r>
              <a:t/>
            </a:r>
            <a:endParaRPr sz="1000">
              <a:solidFill>
                <a:srgbClr val="FF0000"/>
              </a:solidFill>
            </a:endParaRPr>
          </a:p>
        </p:txBody>
      </p:sp>
      <p:cxnSp>
        <p:nvCxnSpPr>
          <p:cNvPr id="305" name="Google Shape;305;p30"/>
          <p:cNvCxnSpPr/>
          <p:nvPr/>
        </p:nvCxnSpPr>
        <p:spPr>
          <a:xfrm>
            <a:off x="6283025" y="2603125"/>
            <a:ext cx="0" cy="125400"/>
          </a:xfrm>
          <a:prstGeom prst="straightConnector1">
            <a:avLst/>
          </a:prstGeom>
          <a:noFill/>
          <a:ln cap="flat" cmpd="sng" w="9525">
            <a:solidFill>
              <a:schemeClr val="accent2"/>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1"/>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about our data?</a:t>
            </a:r>
            <a:r>
              <a:rPr lang="en"/>
              <a:t> </a:t>
            </a:r>
            <a:endParaRPr/>
          </a:p>
        </p:txBody>
      </p:sp>
      <p:sp>
        <p:nvSpPr>
          <p:cNvPr id="311" name="Google Shape;311;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Data</a:t>
            </a:r>
            <a:endParaRPr/>
          </a:p>
        </p:txBody>
      </p:sp>
      <p:sp>
        <p:nvSpPr>
          <p:cNvPr id="317" name="Google Shape;317;p32"/>
          <p:cNvSpPr txBox="1"/>
          <p:nvPr>
            <p:ph idx="1" type="body"/>
          </p:nvPr>
        </p:nvSpPr>
        <p:spPr>
          <a:xfrm>
            <a:off x="311700" y="1468825"/>
            <a:ext cx="36102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A cohort of RA patients who receive an identical initial-treatment strategy.</a:t>
            </a:r>
            <a:endParaRPr>
              <a:latin typeface="Roboto Serif"/>
              <a:ea typeface="Roboto Serif"/>
              <a:cs typeface="Roboto Serif"/>
              <a:sym typeface="Roboto Serif"/>
            </a:endParaRPr>
          </a:p>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1138 Patients</a:t>
            </a:r>
            <a:endParaRPr>
              <a:latin typeface="Roboto Serif"/>
              <a:ea typeface="Roboto Serif"/>
              <a:cs typeface="Roboto Serif"/>
              <a:sym typeface="Roboto Serif"/>
            </a:endParaRPr>
          </a:p>
          <a:p>
            <a:pPr indent="-317500" lvl="1" marL="914400" rtl="0" algn="l">
              <a:spcBef>
                <a:spcPts val="0"/>
              </a:spcBef>
              <a:spcAft>
                <a:spcPts val="0"/>
              </a:spcAft>
              <a:buSzPts val="1400"/>
              <a:buFont typeface="Roboto Serif"/>
              <a:buChar char="○"/>
            </a:pPr>
            <a:r>
              <a:rPr lang="en">
                <a:latin typeface="Roboto Serif"/>
                <a:ea typeface="Roboto Serif"/>
                <a:cs typeface="Roboto Serif"/>
                <a:sym typeface="Roboto Serif"/>
              </a:rPr>
              <a:t>328 Males </a:t>
            </a:r>
            <a:endParaRPr>
              <a:latin typeface="Roboto Serif"/>
              <a:ea typeface="Roboto Serif"/>
              <a:cs typeface="Roboto Serif"/>
              <a:sym typeface="Roboto Serif"/>
            </a:endParaRPr>
          </a:p>
          <a:p>
            <a:pPr indent="-317500" lvl="1" marL="914400" rtl="0" algn="l">
              <a:spcBef>
                <a:spcPts val="0"/>
              </a:spcBef>
              <a:spcAft>
                <a:spcPts val="0"/>
              </a:spcAft>
              <a:buSzPts val="1400"/>
              <a:buFont typeface="Roboto Serif"/>
              <a:buChar char="○"/>
            </a:pPr>
            <a:r>
              <a:rPr lang="en">
                <a:latin typeface="Roboto Serif"/>
                <a:ea typeface="Roboto Serif"/>
                <a:cs typeface="Roboto Serif"/>
                <a:sym typeface="Roboto Serif"/>
              </a:rPr>
              <a:t>810 Females</a:t>
            </a:r>
            <a:endParaRPr>
              <a:latin typeface="Roboto Serif"/>
              <a:ea typeface="Roboto Serif"/>
              <a:cs typeface="Roboto Serif"/>
              <a:sym typeface="Roboto Serif"/>
            </a:endParaRPr>
          </a:p>
          <a:p>
            <a:pPr indent="0" lvl="0" marL="457200" rtl="0" algn="l">
              <a:spcBef>
                <a:spcPts val="1600"/>
              </a:spcBef>
              <a:spcAft>
                <a:spcPts val="1600"/>
              </a:spcAft>
              <a:buNone/>
            </a:pPr>
            <a:r>
              <a:t/>
            </a:r>
            <a:endParaRPr>
              <a:latin typeface="Roboto Serif"/>
              <a:ea typeface="Roboto Serif"/>
              <a:cs typeface="Roboto Serif"/>
              <a:sym typeface="Roboto Serif"/>
            </a:endParaRPr>
          </a:p>
        </p:txBody>
      </p:sp>
      <p:pic>
        <p:nvPicPr>
          <p:cNvPr id="318" name="Google Shape;318;p32"/>
          <p:cNvPicPr preferRelativeResize="0"/>
          <p:nvPr/>
        </p:nvPicPr>
        <p:blipFill>
          <a:blip r:embed="rId3">
            <a:alphaModFix/>
          </a:blip>
          <a:stretch>
            <a:fillRect/>
          </a:stretch>
        </p:blipFill>
        <p:spPr>
          <a:xfrm>
            <a:off x="3921950" y="1432863"/>
            <a:ext cx="5222049" cy="3171825"/>
          </a:xfrm>
          <a:prstGeom prst="rect">
            <a:avLst/>
          </a:prstGeom>
          <a:noFill/>
          <a:ln>
            <a:noFill/>
          </a:ln>
        </p:spPr>
      </p:pic>
      <p:sp>
        <p:nvSpPr>
          <p:cNvPr id="319" name="Google Shape;319;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Rheumatoid Arthritis (RA)?</a:t>
            </a:r>
            <a:endParaRPr/>
          </a:p>
        </p:txBody>
      </p:sp>
      <p:sp>
        <p:nvSpPr>
          <p:cNvPr id="75" name="Google Shape;7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76" name="Google Shape;76;p1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i="1" lang="en" sz="1300">
                <a:solidFill>
                  <a:srgbClr val="000000"/>
                </a:solidFill>
                <a:latin typeface="Roboto Serif"/>
                <a:ea typeface="Roboto Serif"/>
                <a:cs typeface="Roboto Serif"/>
                <a:sym typeface="Roboto Serif"/>
              </a:rPr>
              <a:t>Rheumatoid arthritis </a:t>
            </a:r>
            <a:r>
              <a:rPr lang="en" sz="1300">
                <a:solidFill>
                  <a:srgbClr val="000000"/>
                </a:solidFill>
                <a:latin typeface="Roboto Serif"/>
                <a:ea typeface="Roboto Serif"/>
                <a:cs typeface="Roboto Serif"/>
                <a:sym typeface="Roboto Serif"/>
              </a:rPr>
              <a:t>(RA) is a chronic and progressive auto-immune disorder that affects the joints, leading to inflammation, pain, and stiffness. RA can significantly impact daily activities, such as work, household tasks, and leisure activities. The disease can also have a substantial negative impact on a person’s quality of life (QoL) due to pain, fatigue, and decreased mobility. </a:t>
            </a:r>
            <a:endParaRPr sz="1300">
              <a:solidFill>
                <a:srgbClr val="000000"/>
              </a:solidFill>
              <a:latin typeface="Roboto Serif"/>
              <a:ea typeface="Roboto Serif"/>
              <a:cs typeface="Roboto Serif"/>
              <a:sym typeface="Roboto Serif"/>
            </a:endParaRPr>
          </a:p>
          <a:p>
            <a:pPr indent="0" lvl="0" marL="0" rtl="0" algn="l">
              <a:spcBef>
                <a:spcPts val="1200"/>
              </a:spcBef>
              <a:spcAft>
                <a:spcPts val="0"/>
              </a:spcAft>
              <a:buNone/>
            </a:pPr>
            <a:r>
              <a:rPr lang="en" sz="1300">
                <a:solidFill>
                  <a:srgbClr val="000000"/>
                </a:solidFill>
                <a:latin typeface="Roboto Serif"/>
                <a:ea typeface="Roboto Serif"/>
                <a:cs typeface="Roboto Serif"/>
                <a:sym typeface="Roboto Serif"/>
              </a:rPr>
              <a:t>It is estimated that RA affects approximately 5 per 1000 adults worldwide, with women being more affected than men (Aletaha and Smolen, </a:t>
            </a:r>
            <a:r>
              <a:rPr lang="en" sz="1300">
                <a:solidFill>
                  <a:srgbClr val="FF00FF"/>
                </a:solidFill>
                <a:latin typeface="Roboto Serif"/>
                <a:ea typeface="Roboto Serif"/>
                <a:cs typeface="Roboto Serif"/>
                <a:sym typeface="Roboto Serif"/>
              </a:rPr>
              <a:t>2018</a:t>
            </a:r>
            <a:r>
              <a:rPr lang="en" sz="1300">
                <a:solidFill>
                  <a:srgbClr val="000000"/>
                </a:solidFill>
                <a:latin typeface="Roboto Serif"/>
                <a:ea typeface="Roboto Serif"/>
                <a:cs typeface="Roboto Serif"/>
                <a:sym typeface="Roboto Serif"/>
              </a:rPr>
              <a:t>).</a:t>
            </a:r>
            <a:endParaRPr sz="1300">
              <a:solidFill>
                <a:srgbClr val="000000"/>
              </a:solidFill>
              <a:latin typeface="Roboto Serif"/>
              <a:ea typeface="Roboto Serif"/>
              <a:cs typeface="Roboto Serif"/>
              <a:sym typeface="Roboto Serif"/>
            </a:endParaRPr>
          </a:p>
          <a:p>
            <a:pPr indent="0" lvl="0" marL="0" rtl="0" algn="l">
              <a:spcBef>
                <a:spcPts val="1200"/>
              </a:spcBef>
              <a:spcAft>
                <a:spcPts val="0"/>
              </a:spcAft>
              <a:buNone/>
            </a:pPr>
            <a:r>
              <a:rPr lang="en" sz="1300">
                <a:solidFill>
                  <a:srgbClr val="000000"/>
                </a:solidFill>
                <a:latin typeface="Roboto Serif"/>
                <a:ea typeface="Roboto Serif"/>
                <a:cs typeface="Roboto Serif"/>
                <a:sym typeface="Roboto Serif"/>
              </a:rPr>
              <a:t>Because RA is a chronic and </a:t>
            </a:r>
            <a:r>
              <a:rPr lang="en" sz="1300">
                <a:solidFill>
                  <a:srgbClr val="000000"/>
                </a:solidFill>
                <a:latin typeface="Roboto Serif"/>
                <a:ea typeface="Roboto Serif"/>
                <a:cs typeface="Roboto Serif"/>
                <a:sym typeface="Roboto Serif"/>
              </a:rPr>
              <a:t>progressive</a:t>
            </a:r>
            <a:r>
              <a:rPr lang="en" sz="1300">
                <a:solidFill>
                  <a:srgbClr val="000000"/>
                </a:solidFill>
                <a:latin typeface="Roboto Serif"/>
                <a:ea typeface="Roboto Serif"/>
                <a:cs typeface="Roboto Serif"/>
                <a:sym typeface="Roboto Serif"/>
              </a:rPr>
              <a:t> </a:t>
            </a:r>
            <a:r>
              <a:rPr lang="en" sz="1300">
                <a:solidFill>
                  <a:srgbClr val="000000"/>
                </a:solidFill>
                <a:latin typeface="Roboto Serif"/>
                <a:ea typeface="Roboto Serif"/>
                <a:cs typeface="Roboto Serif"/>
                <a:sym typeface="Roboto Serif"/>
              </a:rPr>
              <a:t>condition, treatment strategies are planned and executed over the course of several months; therefore often time</a:t>
            </a:r>
            <a:r>
              <a:rPr lang="en" sz="1300">
                <a:solidFill>
                  <a:srgbClr val="000000"/>
                </a:solidFill>
                <a:latin typeface="Roboto Serif"/>
                <a:ea typeface="Roboto Serif"/>
                <a:cs typeface="Roboto Serif"/>
                <a:sym typeface="Roboto Serif"/>
              </a:rPr>
              <a:t>-series data is required.</a:t>
            </a:r>
            <a:endParaRPr sz="1300">
              <a:solidFill>
                <a:srgbClr val="000000"/>
              </a:solidFill>
              <a:latin typeface="Roboto Serif"/>
              <a:ea typeface="Roboto Serif"/>
              <a:cs typeface="Roboto Serif"/>
              <a:sym typeface="Roboto Serif"/>
            </a:endParaRPr>
          </a:p>
          <a:p>
            <a:pPr indent="0" lvl="0" marL="0" rtl="0" algn="l">
              <a:spcBef>
                <a:spcPts val="1200"/>
              </a:spcBef>
              <a:spcAft>
                <a:spcPts val="0"/>
              </a:spcAft>
              <a:buNone/>
            </a:pPr>
            <a:r>
              <a:rPr lang="en" sz="1300">
                <a:solidFill>
                  <a:srgbClr val="000000"/>
                </a:solidFill>
                <a:latin typeface="Arial"/>
                <a:ea typeface="Arial"/>
                <a:cs typeface="Arial"/>
                <a:sym typeface="Arial"/>
              </a:rPr>
              <a:t>				</a:t>
            </a:r>
            <a:endParaRPr sz="13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Remission</a:t>
            </a:r>
            <a:r>
              <a:rPr lang="en"/>
              <a:t> Curves</a:t>
            </a:r>
            <a:endParaRPr/>
          </a:p>
        </p:txBody>
      </p:sp>
      <p:sp>
        <p:nvSpPr>
          <p:cNvPr id="325" name="Google Shape;325;p33"/>
          <p:cNvSpPr txBox="1"/>
          <p:nvPr>
            <p:ph idx="1" type="body"/>
          </p:nvPr>
        </p:nvSpPr>
        <p:spPr>
          <a:xfrm>
            <a:off x="311700" y="1468825"/>
            <a:ext cx="46611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The primary clinical outcome we are interested in for synthetic data is the population-wide remission.</a:t>
            </a:r>
            <a:endParaRPr>
              <a:latin typeface="Roboto Serif"/>
              <a:ea typeface="Roboto Serif"/>
              <a:cs typeface="Roboto Serif"/>
              <a:sym typeface="Roboto Serif"/>
            </a:endParaRPr>
          </a:p>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In the original dataset, the treatment strategy allowed ~20% to achieve remission, but this was unsustained in later months.</a:t>
            </a:r>
            <a:endParaRPr>
              <a:latin typeface="Roboto Serif"/>
              <a:ea typeface="Roboto Serif"/>
              <a:cs typeface="Roboto Serif"/>
              <a:sym typeface="Roboto Serif"/>
            </a:endParaRPr>
          </a:p>
        </p:txBody>
      </p:sp>
      <p:pic>
        <p:nvPicPr>
          <p:cNvPr id="326" name="Google Shape;326;p33"/>
          <p:cNvPicPr preferRelativeResize="0"/>
          <p:nvPr/>
        </p:nvPicPr>
        <p:blipFill>
          <a:blip r:embed="rId3">
            <a:alphaModFix/>
          </a:blip>
          <a:stretch>
            <a:fillRect/>
          </a:stretch>
        </p:blipFill>
        <p:spPr>
          <a:xfrm>
            <a:off x="5228425" y="1246025"/>
            <a:ext cx="3532550" cy="3545499"/>
          </a:xfrm>
          <a:prstGeom prst="rect">
            <a:avLst/>
          </a:prstGeom>
          <a:noFill/>
          <a:ln>
            <a:noFill/>
          </a:ln>
        </p:spPr>
      </p:pic>
      <p:sp>
        <p:nvSpPr>
          <p:cNvPr id="327" name="Google Shape;327;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Remission</a:t>
            </a:r>
            <a:r>
              <a:rPr lang="en"/>
              <a:t> Curves (Secondary Outcome: Subgroups)</a:t>
            </a:r>
            <a:endParaRPr/>
          </a:p>
        </p:txBody>
      </p:sp>
      <p:sp>
        <p:nvSpPr>
          <p:cNvPr id="333" name="Google Shape;333;p3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4" name="Google Shape;334;p34"/>
          <p:cNvPicPr preferRelativeResize="0"/>
          <p:nvPr/>
        </p:nvPicPr>
        <p:blipFill>
          <a:blip r:embed="rId3">
            <a:alphaModFix/>
          </a:blip>
          <a:stretch>
            <a:fillRect/>
          </a:stretch>
        </p:blipFill>
        <p:spPr>
          <a:xfrm>
            <a:off x="4704675" y="1362183"/>
            <a:ext cx="3712800" cy="3726417"/>
          </a:xfrm>
          <a:prstGeom prst="rect">
            <a:avLst/>
          </a:prstGeom>
          <a:noFill/>
          <a:ln>
            <a:noFill/>
          </a:ln>
        </p:spPr>
      </p:pic>
      <p:pic>
        <p:nvPicPr>
          <p:cNvPr id="335" name="Google Shape;335;p34"/>
          <p:cNvPicPr preferRelativeResize="0"/>
          <p:nvPr/>
        </p:nvPicPr>
        <p:blipFill>
          <a:blip r:embed="rId4">
            <a:alphaModFix/>
          </a:blip>
          <a:stretch>
            <a:fillRect/>
          </a:stretch>
        </p:blipFill>
        <p:spPr>
          <a:xfrm>
            <a:off x="774075" y="1362175"/>
            <a:ext cx="3712804" cy="3726425"/>
          </a:xfrm>
          <a:prstGeom prst="rect">
            <a:avLst/>
          </a:prstGeom>
          <a:noFill/>
          <a:ln>
            <a:noFill/>
          </a:ln>
        </p:spPr>
      </p:pic>
      <p:sp>
        <p:nvSpPr>
          <p:cNvPr id="336" name="Google Shape;336;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Measuring Utility</a:t>
            </a:r>
            <a:endParaRPr/>
          </a:p>
        </p:txBody>
      </p:sp>
      <p:sp>
        <p:nvSpPr>
          <p:cNvPr id="342" name="Google Shape;342;p35"/>
          <p:cNvSpPr txBox="1"/>
          <p:nvPr>
            <p:ph idx="1" type="body"/>
          </p:nvPr>
        </p:nvSpPr>
        <p:spPr>
          <a:xfrm>
            <a:off x="4718375" y="1468825"/>
            <a:ext cx="4113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I</a:t>
            </a:r>
            <a:r>
              <a:rPr lang="en">
                <a:latin typeface="Roboto Serif"/>
                <a:ea typeface="Roboto Serif"/>
                <a:cs typeface="Roboto Serif"/>
                <a:sym typeface="Roboto Serif"/>
              </a:rPr>
              <a:t> treat the rates of remission at the </a:t>
            </a:r>
            <a:r>
              <a:rPr lang="en">
                <a:latin typeface="Roboto Serif"/>
                <a:ea typeface="Roboto Serif"/>
                <a:cs typeface="Roboto Serif"/>
                <a:sym typeface="Roboto Serif"/>
              </a:rPr>
              <a:t>monthly</a:t>
            </a:r>
            <a:r>
              <a:rPr lang="en">
                <a:latin typeface="Roboto Serif"/>
                <a:ea typeface="Roboto Serif"/>
                <a:cs typeface="Roboto Serif"/>
                <a:sym typeface="Roboto Serif"/>
              </a:rPr>
              <a:t> intervals as probabilities.</a:t>
            </a:r>
            <a:endParaRPr>
              <a:latin typeface="Roboto Serif"/>
              <a:ea typeface="Roboto Serif"/>
              <a:cs typeface="Roboto Serif"/>
              <a:sym typeface="Roboto Serif"/>
            </a:endParaRPr>
          </a:p>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Jensen-Shannon distance is a way to compute the distance between two probabilities (as a symmetrical extension of the K-L divergence)</a:t>
            </a:r>
            <a:endParaRPr>
              <a:latin typeface="Roboto Serif"/>
              <a:ea typeface="Roboto Serif"/>
              <a:cs typeface="Roboto Serif"/>
              <a:sym typeface="Roboto Serif"/>
            </a:endParaRPr>
          </a:p>
        </p:txBody>
      </p:sp>
      <p:pic>
        <p:nvPicPr>
          <p:cNvPr id="343" name="Google Shape;343;p35"/>
          <p:cNvPicPr preferRelativeResize="0"/>
          <p:nvPr/>
        </p:nvPicPr>
        <p:blipFill>
          <a:blip r:embed="rId3">
            <a:alphaModFix/>
          </a:blip>
          <a:stretch>
            <a:fillRect/>
          </a:stretch>
        </p:blipFill>
        <p:spPr>
          <a:xfrm>
            <a:off x="311697" y="1021800"/>
            <a:ext cx="4113927" cy="4121699"/>
          </a:xfrm>
          <a:prstGeom prst="rect">
            <a:avLst/>
          </a:prstGeom>
          <a:noFill/>
          <a:ln>
            <a:noFill/>
          </a:ln>
        </p:spPr>
      </p:pic>
      <p:sp>
        <p:nvSpPr>
          <p:cNvPr id="344" name="Google Shape;344;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3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Measuring Utility</a:t>
            </a:r>
            <a:endParaRPr/>
          </a:p>
        </p:txBody>
      </p:sp>
      <p:sp>
        <p:nvSpPr>
          <p:cNvPr id="350" name="Google Shape;350;p36"/>
          <p:cNvSpPr txBox="1"/>
          <p:nvPr>
            <p:ph idx="1" type="body"/>
          </p:nvPr>
        </p:nvSpPr>
        <p:spPr>
          <a:xfrm>
            <a:off x="4718375" y="1468825"/>
            <a:ext cx="41139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We can assume that synthetic data that mimics the original should be positively  correlated.</a:t>
            </a:r>
            <a:endParaRPr>
              <a:latin typeface="Roboto Serif"/>
              <a:ea typeface="Roboto Serif"/>
              <a:cs typeface="Roboto Serif"/>
              <a:sym typeface="Roboto Serif"/>
            </a:endParaRPr>
          </a:p>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Thus, Pearson’s Correlation shows the structural similarity of the remission curves.</a:t>
            </a:r>
            <a:endParaRPr>
              <a:latin typeface="Roboto Serif"/>
              <a:ea typeface="Roboto Serif"/>
              <a:cs typeface="Roboto Serif"/>
              <a:sym typeface="Roboto Serif"/>
            </a:endParaRPr>
          </a:p>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Higher is better.</a:t>
            </a:r>
            <a:endParaRPr>
              <a:latin typeface="Roboto Serif"/>
              <a:ea typeface="Roboto Serif"/>
              <a:cs typeface="Roboto Serif"/>
              <a:sym typeface="Roboto Serif"/>
            </a:endParaRPr>
          </a:p>
        </p:txBody>
      </p:sp>
      <p:pic>
        <p:nvPicPr>
          <p:cNvPr id="351" name="Google Shape;351;p36"/>
          <p:cNvPicPr preferRelativeResize="0"/>
          <p:nvPr/>
        </p:nvPicPr>
        <p:blipFill>
          <a:blip r:embed="rId3">
            <a:alphaModFix/>
          </a:blip>
          <a:stretch>
            <a:fillRect/>
          </a:stretch>
        </p:blipFill>
        <p:spPr>
          <a:xfrm>
            <a:off x="311697" y="1021800"/>
            <a:ext cx="4113927" cy="4121699"/>
          </a:xfrm>
          <a:prstGeom prst="rect">
            <a:avLst/>
          </a:prstGeom>
          <a:noFill/>
          <a:ln>
            <a:noFill/>
          </a:ln>
        </p:spPr>
      </p:pic>
      <p:sp>
        <p:nvSpPr>
          <p:cNvPr id="352" name="Google Shape;352;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3" name="Google Shape;353;p36"/>
          <p:cNvPicPr preferRelativeResize="0"/>
          <p:nvPr/>
        </p:nvPicPr>
        <p:blipFill>
          <a:blip r:embed="rId4">
            <a:alphaModFix/>
          </a:blip>
          <a:stretch>
            <a:fillRect/>
          </a:stretch>
        </p:blipFill>
        <p:spPr>
          <a:xfrm>
            <a:off x="311699" y="1021800"/>
            <a:ext cx="3854053" cy="4121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59" name="Google Shape;359;p3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0" name="Google Shape;360;p37"/>
          <p:cNvPicPr preferRelativeResize="0"/>
          <p:nvPr/>
        </p:nvPicPr>
        <p:blipFill>
          <a:blip r:embed="rId3">
            <a:alphaModFix/>
          </a:blip>
          <a:stretch>
            <a:fillRect/>
          </a:stretch>
        </p:blipFill>
        <p:spPr>
          <a:xfrm>
            <a:off x="311700" y="1150451"/>
            <a:ext cx="8184355" cy="3906375"/>
          </a:xfrm>
          <a:prstGeom prst="rect">
            <a:avLst/>
          </a:prstGeom>
          <a:noFill/>
          <a:ln>
            <a:noFill/>
          </a:ln>
        </p:spPr>
      </p:pic>
      <p:sp>
        <p:nvSpPr>
          <p:cNvPr id="361" name="Google Shape;361;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3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367" name="Google Shape;367;p3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68" name="Google Shape;368;p38"/>
          <p:cNvPicPr preferRelativeResize="0"/>
          <p:nvPr/>
        </p:nvPicPr>
        <p:blipFill>
          <a:blip r:embed="rId3">
            <a:alphaModFix/>
          </a:blip>
          <a:stretch>
            <a:fillRect/>
          </a:stretch>
        </p:blipFill>
        <p:spPr>
          <a:xfrm>
            <a:off x="978751" y="1468825"/>
            <a:ext cx="6941251" cy="3313050"/>
          </a:xfrm>
          <a:prstGeom prst="rect">
            <a:avLst/>
          </a:prstGeom>
          <a:noFill/>
          <a:ln>
            <a:noFill/>
          </a:ln>
        </p:spPr>
      </p:pic>
      <p:pic>
        <p:nvPicPr>
          <p:cNvPr id="369" name="Google Shape;369;p38"/>
          <p:cNvPicPr preferRelativeResize="0"/>
          <p:nvPr/>
        </p:nvPicPr>
        <p:blipFill>
          <a:blip r:embed="rId4">
            <a:alphaModFix/>
          </a:blip>
          <a:stretch>
            <a:fillRect/>
          </a:stretch>
        </p:blipFill>
        <p:spPr>
          <a:xfrm>
            <a:off x="311699" y="1138099"/>
            <a:ext cx="8454748" cy="3790847"/>
          </a:xfrm>
          <a:prstGeom prst="rect">
            <a:avLst/>
          </a:prstGeom>
          <a:noFill/>
          <a:ln>
            <a:noFill/>
          </a:ln>
        </p:spPr>
      </p:pic>
      <p:sp>
        <p:nvSpPr>
          <p:cNvPr id="370" name="Google Shape;370;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3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Part 2</a:t>
            </a:r>
            <a:endParaRPr/>
          </a:p>
        </p:txBody>
      </p:sp>
      <p:sp>
        <p:nvSpPr>
          <p:cNvPr id="376" name="Google Shape;376;p3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77" name="Google Shape;377;p39"/>
          <p:cNvPicPr preferRelativeResize="0"/>
          <p:nvPr/>
        </p:nvPicPr>
        <p:blipFill>
          <a:blip r:embed="rId3">
            <a:alphaModFix/>
          </a:blip>
          <a:stretch>
            <a:fillRect/>
          </a:stretch>
        </p:blipFill>
        <p:spPr>
          <a:xfrm>
            <a:off x="1568049" y="1431497"/>
            <a:ext cx="5758273" cy="3174550"/>
          </a:xfrm>
          <a:prstGeom prst="rect">
            <a:avLst/>
          </a:prstGeom>
          <a:noFill/>
          <a:ln>
            <a:noFill/>
          </a:ln>
        </p:spPr>
      </p:pic>
      <p:sp>
        <p:nvSpPr>
          <p:cNvPr id="378" name="Google Shape;378;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Part 2</a:t>
            </a:r>
            <a:endParaRPr/>
          </a:p>
        </p:txBody>
      </p:sp>
      <p:sp>
        <p:nvSpPr>
          <p:cNvPr id="384" name="Google Shape;384;p4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85" name="Google Shape;385;p40"/>
          <p:cNvPicPr preferRelativeResize="0"/>
          <p:nvPr/>
        </p:nvPicPr>
        <p:blipFill>
          <a:blip r:embed="rId3">
            <a:alphaModFix/>
          </a:blip>
          <a:stretch>
            <a:fillRect/>
          </a:stretch>
        </p:blipFill>
        <p:spPr>
          <a:xfrm>
            <a:off x="156988" y="957925"/>
            <a:ext cx="8830025" cy="3705292"/>
          </a:xfrm>
          <a:prstGeom prst="rect">
            <a:avLst/>
          </a:prstGeom>
          <a:noFill/>
          <a:ln>
            <a:noFill/>
          </a:ln>
        </p:spPr>
      </p:pic>
      <p:sp>
        <p:nvSpPr>
          <p:cNvPr id="386" name="Google Shape;386;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4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Part 2</a:t>
            </a:r>
            <a:endParaRPr/>
          </a:p>
        </p:txBody>
      </p:sp>
      <p:sp>
        <p:nvSpPr>
          <p:cNvPr id="392" name="Google Shape;392;p4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3" name="Google Shape;393;p41"/>
          <p:cNvPicPr preferRelativeResize="0"/>
          <p:nvPr/>
        </p:nvPicPr>
        <p:blipFill>
          <a:blip r:embed="rId3">
            <a:alphaModFix/>
          </a:blip>
          <a:stretch>
            <a:fillRect/>
          </a:stretch>
        </p:blipFill>
        <p:spPr>
          <a:xfrm>
            <a:off x="519350" y="1428875"/>
            <a:ext cx="7955500" cy="3338325"/>
          </a:xfrm>
          <a:prstGeom prst="rect">
            <a:avLst/>
          </a:prstGeom>
          <a:noFill/>
          <a:ln>
            <a:noFill/>
          </a:ln>
        </p:spPr>
      </p:pic>
      <p:pic>
        <p:nvPicPr>
          <p:cNvPr id="394" name="Google Shape;394;p41"/>
          <p:cNvPicPr preferRelativeResize="0"/>
          <p:nvPr/>
        </p:nvPicPr>
        <p:blipFill>
          <a:blip r:embed="rId4">
            <a:alphaModFix/>
          </a:blip>
          <a:stretch>
            <a:fillRect/>
          </a:stretch>
        </p:blipFill>
        <p:spPr>
          <a:xfrm>
            <a:off x="0" y="1082025"/>
            <a:ext cx="9144001" cy="3873501"/>
          </a:xfrm>
          <a:prstGeom prst="rect">
            <a:avLst/>
          </a:prstGeom>
          <a:noFill/>
          <a:ln>
            <a:noFill/>
          </a:ln>
        </p:spPr>
      </p:pic>
      <p:sp>
        <p:nvSpPr>
          <p:cNvPr id="395" name="Google Shape;395;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(in a nutshell)</a:t>
            </a:r>
            <a:endParaRPr/>
          </a:p>
        </p:txBody>
      </p:sp>
      <p:sp>
        <p:nvSpPr>
          <p:cNvPr id="401" name="Google Shape;401;p4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Algorithm choice not only affects </a:t>
            </a:r>
            <a:r>
              <a:rPr lang="en">
                <a:latin typeface="Roboto Serif"/>
                <a:ea typeface="Roboto Serif"/>
                <a:cs typeface="Roboto Serif"/>
                <a:sym typeface="Roboto Serif"/>
              </a:rPr>
              <a:t>magnitude</a:t>
            </a:r>
            <a:r>
              <a:rPr lang="en">
                <a:latin typeface="Roboto Serif"/>
                <a:ea typeface="Roboto Serif"/>
                <a:cs typeface="Roboto Serif"/>
                <a:sym typeface="Roboto Serif"/>
              </a:rPr>
              <a:t> of utility in the average case, but also in the worst case performance.</a:t>
            </a:r>
            <a:endParaRPr>
              <a:latin typeface="Roboto Serif"/>
              <a:ea typeface="Roboto Serif"/>
              <a:cs typeface="Roboto Serif"/>
              <a:sym typeface="Roboto Serif"/>
            </a:endParaRPr>
          </a:p>
          <a:p>
            <a:pPr indent="0" lvl="0" marL="457200" rtl="0" algn="l">
              <a:spcBef>
                <a:spcPts val="1600"/>
              </a:spcBef>
              <a:spcAft>
                <a:spcPts val="0"/>
              </a:spcAft>
              <a:buNone/>
            </a:pPr>
            <a:r>
              <a:t/>
            </a:r>
            <a:endParaRPr>
              <a:latin typeface="Roboto Serif"/>
              <a:ea typeface="Roboto Serif"/>
              <a:cs typeface="Roboto Serif"/>
              <a:sym typeface="Roboto Serif"/>
            </a:endParaRPr>
          </a:p>
          <a:p>
            <a:pPr indent="-342900" lvl="0" marL="457200" rtl="0" algn="l">
              <a:spcBef>
                <a:spcPts val="1600"/>
              </a:spcBef>
              <a:spcAft>
                <a:spcPts val="0"/>
              </a:spcAft>
              <a:buSzPts val="1800"/>
              <a:buFont typeface="Roboto Serif"/>
              <a:buChar char="●"/>
            </a:pPr>
            <a:r>
              <a:rPr lang="en">
                <a:latin typeface="Roboto Serif"/>
                <a:ea typeface="Roboto Serif"/>
                <a:cs typeface="Roboto Serif"/>
                <a:sym typeface="Roboto Serif"/>
              </a:rPr>
              <a:t>At very low epsilon, it is possible for uncorrelated or anti-correlated remission curves to occur.</a:t>
            </a:r>
            <a:endParaRPr>
              <a:latin typeface="Roboto Serif"/>
              <a:ea typeface="Roboto Serif"/>
              <a:cs typeface="Roboto Serif"/>
              <a:sym typeface="Roboto Serif"/>
            </a:endParaRPr>
          </a:p>
        </p:txBody>
      </p:sp>
      <p:sp>
        <p:nvSpPr>
          <p:cNvPr id="402" name="Google Shape;40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Prologue: It all began with borders…</a:t>
            </a:r>
            <a:endParaRPr/>
          </a:p>
        </p:txBody>
      </p:sp>
      <p:sp>
        <p:nvSpPr>
          <p:cNvPr id="82" name="Google Shape;82;p16"/>
          <p:cNvSpPr txBox="1"/>
          <p:nvPr>
            <p:ph idx="1" type="body"/>
          </p:nvPr>
        </p:nvSpPr>
        <p:spPr>
          <a:xfrm>
            <a:off x="311700" y="1468825"/>
            <a:ext cx="27324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Serif"/>
                <a:ea typeface="Roboto Serif"/>
                <a:cs typeface="Roboto Serif"/>
                <a:sym typeface="Roboto Serif"/>
              </a:rPr>
              <a:t>My company ZiteLab is involved in a cross-Nordic collaboration.</a:t>
            </a:r>
            <a:endParaRPr sz="1400">
              <a:latin typeface="Roboto Serif"/>
              <a:ea typeface="Roboto Serif"/>
              <a:cs typeface="Roboto Serif"/>
              <a:sym typeface="Roboto Serif"/>
            </a:endParaRPr>
          </a:p>
          <a:p>
            <a:pPr indent="0" lvl="0" marL="0" rtl="0" algn="l">
              <a:spcBef>
                <a:spcPts val="1600"/>
              </a:spcBef>
              <a:spcAft>
                <a:spcPts val="0"/>
              </a:spcAft>
              <a:buNone/>
            </a:pPr>
            <a:r>
              <a:rPr lang="en" sz="1400">
                <a:latin typeface="Roboto Serif"/>
                <a:ea typeface="Roboto Serif"/>
                <a:cs typeface="Roboto Serif"/>
                <a:sym typeface="Roboto Serif"/>
              </a:rPr>
              <a:t>Researchers in Denmark, Sweden and Norway are cooperating on Rheumatoid Arthritis (RA) research.</a:t>
            </a:r>
            <a:endParaRPr sz="1400">
              <a:latin typeface="Roboto Serif"/>
              <a:ea typeface="Roboto Serif"/>
              <a:cs typeface="Roboto Serif"/>
              <a:sym typeface="Roboto Serif"/>
            </a:endParaRPr>
          </a:p>
          <a:p>
            <a:pPr indent="0" lvl="0" marL="0" rtl="0" algn="l">
              <a:spcBef>
                <a:spcPts val="1600"/>
              </a:spcBef>
              <a:spcAft>
                <a:spcPts val="1600"/>
              </a:spcAft>
              <a:buNone/>
            </a:pPr>
            <a:r>
              <a:t/>
            </a:r>
            <a:endParaRPr/>
          </a:p>
        </p:txBody>
      </p:sp>
      <p:pic>
        <p:nvPicPr>
          <p:cNvPr id="83" name="Google Shape;83;p16"/>
          <p:cNvPicPr preferRelativeResize="0"/>
          <p:nvPr/>
        </p:nvPicPr>
        <p:blipFill>
          <a:blip r:embed="rId3">
            <a:alphaModFix/>
          </a:blip>
          <a:stretch>
            <a:fillRect/>
          </a:stretch>
        </p:blipFill>
        <p:spPr>
          <a:xfrm>
            <a:off x="4726512" y="1291312"/>
            <a:ext cx="2732244" cy="3528457"/>
          </a:xfrm>
          <a:prstGeom prst="rect">
            <a:avLst/>
          </a:prstGeom>
          <a:noFill/>
          <a:ln>
            <a:noFill/>
          </a:ln>
        </p:spPr>
      </p:pic>
      <p:sp>
        <p:nvSpPr>
          <p:cNvPr id="84" name="Google Shape;84;p16"/>
          <p:cNvSpPr/>
          <p:nvPr/>
        </p:nvSpPr>
        <p:spPr>
          <a:xfrm rot="1920477">
            <a:off x="3238507" y="3839341"/>
            <a:ext cx="1422920" cy="887410"/>
          </a:xfrm>
          <a:prstGeom prst="teardrop">
            <a:avLst>
              <a:gd fmla="val 17219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6"/>
          <p:cNvSpPr/>
          <p:nvPr/>
        </p:nvSpPr>
        <p:spPr>
          <a:xfrm rot="3875253">
            <a:off x="3144289" y="2129502"/>
            <a:ext cx="1393978" cy="1156321"/>
          </a:xfrm>
          <a:prstGeom prst="teardrop">
            <a:avLst>
              <a:gd fmla="val 18218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6"/>
          <p:cNvSpPr/>
          <p:nvPr/>
        </p:nvSpPr>
        <p:spPr>
          <a:xfrm rot="-10117824">
            <a:off x="7149664" y="2851445"/>
            <a:ext cx="1807878" cy="827353"/>
          </a:xfrm>
          <a:prstGeom prst="teardrop">
            <a:avLst>
              <a:gd fmla="val 20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6"/>
          <p:cNvSpPr/>
          <p:nvPr/>
        </p:nvSpPr>
        <p:spPr>
          <a:xfrm>
            <a:off x="3371714" y="2603719"/>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sp>
        <p:nvSpPr>
          <p:cNvPr id="88" name="Google Shape;88;p16"/>
          <p:cNvSpPr/>
          <p:nvPr/>
        </p:nvSpPr>
        <p:spPr>
          <a:xfrm>
            <a:off x="7949228" y="2835031"/>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grpSp>
        <p:nvGrpSpPr>
          <p:cNvPr id="89" name="Google Shape;89;p16"/>
          <p:cNvGrpSpPr/>
          <p:nvPr/>
        </p:nvGrpSpPr>
        <p:grpSpPr>
          <a:xfrm>
            <a:off x="7345882" y="2979588"/>
            <a:ext cx="301624" cy="500094"/>
            <a:chOff x="2710925" y="5099125"/>
            <a:chExt cx="322800" cy="693900"/>
          </a:xfrm>
        </p:grpSpPr>
        <p:sp>
          <p:nvSpPr>
            <p:cNvPr id="90" name="Google Shape;90;p16"/>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6"/>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 name="Google Shape;92;p16"/>
          <p:cNvPicPr preferRelativeResize="0"/>
          <p:nvPr/>
        </p:nvPicPr>
        <p:blipFill>
          <a:blip r:embed="rId4">
            <a:alphaModFix/>
          </a:blip>
          <a:stretch>
            <a:fillRect/>
          </a:stretch>
        </p:blipFill>
        <p:spPr>
          <a:xfrm>
            <a:off x="7561647" y="3306231"/>
            <a:ext cx="355107" cy="228771"/>
          </a:xfrm>
          <a:prstGeom prst="rect">
            <a:avLst/>
          </a:prstGeom>
          <a:noFill/>
          <a:ln>
            <a:noFill/>
          </a:ln>
        </p:spPr>
      </p:pic>
      <p:sp>
        <p:nvSpPr>
          <p:cNvPr id="93" name="Google Shape;93;p16"/>
          <p:cNvSpPr/>
          <p:nvPr/>
        </p:nvSpPr>
        <p:spPr>
          <a:xfrm>
            <a:off x="3370321" y="4178242"/>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grpSp>
        <p:nvGrpSpPr>
          <p:cNvPr id="94" name="Google Shape;94;p16"/>
          <p:cNvGrpSpPr/>
          <p:nvPr/>
        </p:nvGrpSpPr>
        <p:grpSpPr>
          <a:xfrm>
            <a:off x="4329742" y="4148696"/>
            <a:ext cx="301624" cy="500094"/>
            <a:chOff x="2710925" y="5099125"/>
            <a:chExt cx="322800" cy="693900"/>
          </a:xfrm>
        </p:grpSpPr>
        <p:sp>
          <p:nvSpPr>
            <p:cNvPr id="95" name="Google Shape;95;p16"/>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 name="Google Shape;97;p16"/>
          <p:cNvPicPr preferRelativeResize="0"/>
          <p:nvPr/>
        </p:nvPicPr>
        <p:blipFill>
          <a:blip r:embed="rId5">
            <a:alphaModFix/>
          </a:blip>
          <a:stretch>
            <a:fillRect/>
          </a:stretch>
        </p:blipFill>
        <p:spPr>
          <a:xfrm>
            <a:off x="4470040" y="4501483"/>
            <a:ext cx="294133" cy="228771"/>
          </a:xfrm>
          <a:prstGeom prst="rect">
            <a:avLst/>
          </a:prstGeom>
          <a:noFill/>
          <a:ln>
            <a:noFill/>
          </a:ln>
        </p:spPr>
      </p:pic>
      <p:sp>
        <p:nvSpPr>
          <p:cNvPr id="98" name="Google Shape;98;p16"/>
          <p:cNvSpPr txBox="1"/>
          <p:nvPr/>
        </p:nvSpPr>
        <p:spPr>
          <a:xfrm>
            <a:off x="5876532" y="4368875"/>
            <a:ext cx="2085600" cy="492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Wikimedia:Scandinavia location map.svg</a:t>
            </a:r>
            <a:endParaRPr sz="1000">
              <a:solidFill>
                <a:srgbClr val="FF0000"/>
              </a:solidFill>
            </a:endParaRPr>
          </a:p>
        </p:txBody>
      </p:sp>
      <p:cxnSp>
        <p:nvCxnSpPr>
          <p:cNvPr id="99" name="Google Shape;99;p16"/>
          <p:cNvCxnSpPr/>
          <p:nvPr/>
        </p:nvCxnSpPr>
        <p:spPr>
          <a:xfrm rot="10800000">
            <a:off x="4209161" y="4392911"/>
            <a:ext cx="11700" cy="222300"/>
          </a:xfrm>
          <a:prstGeom prst="straightConnector1">
            <a:avLst/>
          </a:prstGeom>
          <a:noFill/>
          <a:ln cap="flat" cmpd="sng" w="9525">
            <a:solidFill>
              <a:schemeClr val="dk2"/>
            </a:solidFill>
            <a:prstDash val="solid"/>
            <a:round/>
            <a:headEnd len="med" w="med" type="none"/>
            <a:tailEnd len="med" w="med" type="none"/>
          </a:ln>
        </p:spPr>
      </p:cxnSp>
      <p:cxnSp>
        <p:nvCxnSpPr>
          <p:cNvPr id="100" name="Google Shape;100;p16"/>
          <p:cNvCxnSpPr>
            <a:stCxn id="101" idx="3"/>
            <a:endCxn id="95" idx="1"/>
          </p:cNvCxnSpPr>
          <p:nvPr/>
        </p:nvCxnSpPr>
        <p:spPr>
          <a:xfrm flipH="1" rot="10800000">
            <a:off x="4220842" y="4398743"/>
            <a:ext cx="108900" cy="216300"/>
          </a:xfrm>
          <a:prstGeom prst="straightConnector1">
            <a:avLst/>
          </a:prstGeom>
          <a:noFill/>
          <a:ln cap="flat" cmpd="sng" w="38100">
            <a:solidFill>
              <a:schemeClr val="dk1"/>
            </a:solidFill>
            <a:prstDash val="solid"/>
            <a:round/>
            <a:headEnd len="med" w="med" type="none"/>
            <a:tailEnd len="med" w="med" type="none"/>
          </a:ln>
        </p:spPr>
      </p:cxnSp>
      <p:cxnSp>
        <p:nvCxnSpPr>
          <p:cNvPr id="102" name="Google Shape;102;p16"/>
          <p:cNvCxnSpPr>
            <a:stCxn id="103" idx="1"/>
            <a:endCxn id="90" idx="3"/>
          </p:cNvCxnSpPr>
          <p:nvPr/>
        </p:nvCxnSpPr>
        <p:spPr>
          <a:xfrm flipH="1">
            <a:off x="7647506" y="2990535"/>
            <a:ext cx="301800" cy="239100"/>
          </a:xfrm>
          <a:prstGeom prst="straightConnector1">
            <a:avLst/>
          </a:prstGeom>
          <a:noFill/>
          <a:ln cap="flat" cmpd="sng" w="38100">
            <a:solidFill>
              <a:schemeClr val="dk1"/>
            </a:solidFill>
            <a:prstDash val="solid"/>
            <a:round/>
            <a:headEnd len="med" w="med" type="none"/>
            <a:tailEnd len="med" w="med" type="none"/>
          </a:ln>
        </p:spPr>
      </p:cxnSp>
      <p:cxnSp>
        <p:nvCxnSpPr>
          <p:cNvPr id="104" name="Google Shape;104;p16"/>
          <p:cNvCxnSpPr>
            <a:stCxn id="105" idx="3"/>
            <a:endCxn id="105" idx="3"/>
          </p:cNvCxnSpPr>
          <p:nvPr/>
        </p:nvCxnSpPr>
        <p:spPr>
          <a:xfrm>
            <a:off x="4182228" y="2988818"/>
            <a:ext cx="0" cy="0"/>
          </a:xfrm>
          <a:prstGeom prst="straightConnector1">
            <a:avLst/>
          </a:prstGeom>
          <a:noFill/>
          <a:ln cap="flat" cmpd="sng" w="9525">
            <a:solidFill>
              <a:schemeClr val="dk2"/>
            </a:solidFill>
            <a:prstDash val="solid"/>
            <a:round/>
            <a:headEnd len="med" w="med" type="none"/>
            <a:tailEnd len="med" w="med" type="none"/>
          </a:ln>
        </p:spPr>
      </p:cxnSp>
      <p:cxnSp>
        <p:nvCxnSpPr>
          <p:cNvPr id="106" name="Google Shape;106;p16"/>
          <p:cNvCxnSpPr>
            <a:stCxn id="105" idx="3"/>
            <a:endCxn id="107" idx="0"/>
          </p:cNvCxnSpPr>
          <p:nvPr/>
        </p:nvCxnSpPr>
        <p:spPr>
          <a:xfrm>
            <a:off x="4182347" y="2988924"/>
            <a:ext cx="420000" cy="55800"/>
          </a:xfrm>
          <a:prstGeom prst="straightConnector1">
            <a:avLst/>
          </a:prstGeom>
          <a:noFill/>
          <a:ln cap="flat" cmpd="sng" w="38100">
            <a:solidFill>
              <a:schemeClr val="dk1"/>
            </a:solidFill>
            <a:prstDash val="solid"/>
            <a:round/>
            <a:headEnd len="med" w="med" type="none"/>
            <a:tailEnd len="med" w="med" type="none"/>
          </a:ln>
        </p:spPr>
      </p:cxnSp>
      <p:grpSp>
        <p:nvGrpSpPr>
          <p:cNvPr id="108" name="Google Shape;108;p16"/>
          <p:cNvGrpSpPr/>
          <p:nvPr/>
        </p:nvGrpSpPr>
        <p:grpSpPr>
          <a:xfrm>
            <a:off x="4284507" y="2694968"/>
            <a:ext cx="301624" cy="500094"/>
            <a:chOff x="2710925" y="5099125"/>
            <a:chExt cx="322800" cy="693900"/>
          </a:xfrm>
        </p:grpSpPr>
        <p:sp>
          <p:nvSpPr>
            <p:cNvPr id="109" name="Google Shape;109;p16"/>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6"/>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7" name="Google Shape;107;p16"/>
          <p:cNvPicPr preferRelativeResize="0"/>
          <p:nvPr/>
        </p:nvPicPr>
        <p:blipFill>
          <a:blip r:embed="rId6">
            <a:alphaModFix/>
          </a:blip>
          <a:stretch>
            <a:fillRect/>
          </a:stretch>
        </p:blipFill>
        <p:spPr>
          <a:xfrm>
            <a:off x="4424795" y="3044724"/>
            <a:ext cx="355104" cy="265767"/>
          </a:xfrm>
          <a:prstGeom prst="rect">
            <a:avLst/>
          </a:prstGeom>
          <a:noFill/>
          <a:ln>
            <a:noFill/>
          </a:ln>
        </p:spPr>
      </p:pic>
      <p:sp>
        <p:nvSpPr>
          <p:cNvPr id="111" name="Google Shape;111;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4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(in a nutshell)</a:t>
            </a:r>
            <a:endParaRPr/>
          </a:p>
        </p:txBody>
      </p:sp>
      <p:sp>
        <p:nvSpPr>
          <p:cNvPr id="408" name="Google Shape;408;p4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Because data synthesis algorithms may never consider certain 2-way marginals, it’s possible for homogeneously male/female datasets.</a:t>
            </a:r>
            <a:endParaRPr>
              <a:latin typeface="Roboto Serif"/>
              <a:ea typeface="Roboto Serif"/>
              <a:cs typeface="Roboto Serif"/>
              <a:sym typeface="Roboto Serif"/>
            </a:endParaRPr>
          </a:p>
          <a:p>
            <a:pPr indent="0" lvl="0" marL="457200" rtl="0" algn="l">
              <a:spcBef>
                <a:spcPts val="1600"/>
              </a:spcBef>
              <a:spcAft>
                <a:spcPts val="0"/>
              </a:spcAft>
              <a:buNone/>
            </a:pPr>
            <a:r>
              <a:t/>
            </a:r>
            <a:endParaRPr>
              <a:latin typeface="Roboto Serif"/>
              <a:ea typeface="Roboto Serif"/>
              <a:cs typeface="Roboto Serif"/>
              <a:sym typeface="Roboto Serif"/>
            </a:endParaRPr>
          </a:p>
          <a:p>
            <a:pPr indent="-342900" lvl="0" marL="457200" rtl="0" algn="l">
              <a:spcBef>
                <a:spcPts val="1600"/>
              </a:spcBef>
              <a:spcAft>
                <a:spcPts val="0"/>
              </a:spcAft>
              <a:buSzPts val="1800"/>
              <a:buFont typeface="Roboto Serif"/>
              <a:buChar char="●"/>
            </a:pPr>
            <a:r>
              <a:rPr lang="en">
                <a:latin typeface="Roboto Serif"/>
                <a:ea typeface="Roboto Serif"/>
                <a:cs typeface="Roboto Serif"/>
                <a:sym typeface="Roboto Serif"/>
              </a:rPr>
              <a:t>“Variable importance loss” hypothesis held for AIM and MST; MWEM exaggerates differences between men and women.</a:t>
            </a:r>
            <a:endParaRPr>
              <a:latin typeface="Roboto Serif"/>
              <a:ea typeface="Roboto Serif"/>
              <a:cs typeface="Roboto Serif"/>
              <a:sym typeface="Roboto Serif"/>
            </a:endParaRPr>
          </a:p>
        </p:txBody>
      </p:sp>
      <p:sp>
        <p:nvSpPr>
          <p:cNvPr id="409" name="Google Shape;409;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415" name="Google Shape;415;p4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1200"/>
              </a:spcBef>
              <a:spcAft>
                <a:spcPts val="0"/>
              </a:spcAft>
              <a:buSzPts val="1800"/>
              <a:buFont typeface="Roboto Serif"/>
              <a:buChar char="●"/>
            </a:pPr>
            <a:r>
              <a:rPr lang="en">
                <a:latin typeface="Roboto Serif"/>
                <a:ea typeface="Roboto Serif"/>
                <a:cs typeface="Roboto Serif"/>
                <a:sym typeface="Roboto Serif"/>
              </a:rPr>
              <a:t>RQ1: Algorithm selection does decide behaviour of epsilon scale.</a:t>
            </a:r>
            <a:endParaRPr>
              <a:latin typeface="Roboto Serif"/>
              <a:ea typeface="Roboto Serif"/>
              <a:cs typeface="Roboto Serif"/>
              <a:sym typeface="Roboto Serif"/>
            </a:endParaRPr>
          </a:p>
          <a:p>
            <a:pPr indent="-317500" lvl="1" marL="914400" rtl="0" algn="l">
              <a:spcBef>
                <a:spcPts val="0"/>
              </a:spcBef>
              <a:spcAft>
                <a:spcPts val="0"/>
              </a:spcAft>
              <a:buSzPts val="1400"/>
              <a:buFont typeface="Roboto Serif"/>
              <a:buChar char="○"/>
            </a:pPr>
            <a:r>
              <a:rPr lang="en">
                <a:latin typeface="Roboto Serif"/>
                <a:ea typeface="Roboto Serif"/>
                <a:cs typeface="Roboto Serif"/>
                <a:sym typeface="Roboto Serif"/>
              </a:rPr>
              <a:t>AIM and MST outperform MWEM.</a:t>
            </a:r>
            <a:endParaRPr>
              <a:latin typeface="Roboto Serif"/>
              <a:ea typeface="Roboto Serif"/>
              <a:cs typeface="Roboto Serif"/>
              <a:sym typeface="Roboto Serif"/>
            </a:endParaRPr>
          </a:p>
          <a:p>
            <a:pPr indent="-342900" lvl="0" marL="457200" rtl="0" algn="l">
              <a:spcBef>
                <a:spcPts val="0"/>
              </a:spcBef>
              <a:spcAft>
                <a:spcPts val="0"/>
              </a:spcAft>
              <a:buSzPts val="1800"/>
              <a:buFont typeface="Roboto Serif"/>
              <a:buChar char="●"/>
            </a:pPr>
            <a:r>
              <a:rPr lang="en">
                <a:latin typeface="Roboto Serif"/>
                <a:ea typeface="Roboto Serif"/>
                <a:cs typeface="Roboto Serif"/>
                <a:sym typeface="Roboto Serif"/>
              </a:rPr>
              <a:t>RQ2: Trends common to the population are preserved from low values of epsilon, common among the majority at higher levels and then finally common among the minority at the highest levels.</a:t>
            </a:r>
            <a:endParaRPr>
              <a:latin typeface="Roboto Serif"/>
              <a:ea typeface="Roboto Serif"/>
              <a:cs typeface="Roboto Serif"/>
              <a:sym typeface="Roboto Serif"/>
            </a:endParaRPr>
          </a:p>
          <a:p>
            <a:pPr indent="-317500" lvl="1" marL="914400" rtl="0" algn="l">
              <a:spcBef>
                <a:spcPts val="0"/>
              </a:spcBef>
              <a:spcAft>
                <a:spcPts val="0"/>
              </a:spcAft>
              <a:buSzPts val="1400"/>
              <a:buFont typeface="Roboto Serif"/>
              <a:buChar char="○"/>
            </a:pPr>
            <a:r>
              <a:rPr lang="en">
                <a:latin typeface="Roboto Serif"/>
                <a:ea typeface="Roboto Serif"/>
                <a:cs typeface="Roboto Serif"/>
                <a:sym typeface="Roboto Serif"/>
              </a:rPr>
              <a:t>Global remission curve can be approximated at lower epsilon (~1), the female remission curve at higher epsilon (~1.5) and finally the male remission curve at the highest levels of epsilon (~5).</a:t>
            </a:r>
            <a:endParaRPr>
              <a:latin typeface="Roboto Serif"/>
              <a:ea typeface="Roboto Serif"/>
              <a:cs typeface="Roboto Serif"/>
              <a:sym typeface="Roboto Serif"/>
            </a:endParaRPr>
          </a:p>
          <a:p>
            <a:pPr indent="-317500" lvl="1" marL="914400" rtl="0" algn="l">
              <a:spcBef>
                <a:spcPts val="0"/>
              </a:spcBef>
              <a:spcAft>
                <a:spcPts val="0"/>
              </a:spcAft>
              <a:buSzPts val="1400"/>
              <a:buFont typeface="Roboto Serif"/>
              <a:buChar char="○"/>
            </a:pPr>
            <a:r>
              <a:rPr b="1" lang="en">
                <a:latin typeface="Roboto Serif"/>
                <a:ea typeface="Roboto Serif"/>
                <a:cs typeface="Roboto Serif"/>
                <a:sym typeface="Roboto Serif"/>
              </a:rPr>
              <a:t>Subgroup differences</a:t>
            </a:r>
            <a:r>
              <a:rPr lang="en">
                <a:latin typeface="Roboto Serif"/>
                <a:ea typeface="Roboto Serif"/>
                <a:cs typeface="Roboto Serif"/>
                <a:sym typeface="Roboto Serif"/>
              </a:rPr>
              <a:t> are preserved at (~1) for MST, AIM but require higher budget for MWEM which tends to overestimate.</a:t>
            </a:r>
            <a:endParaRPr>
              <a:latin typeface="Roboto Serif"/>
              <a:ea typeface="Roboto Serif"/>
              <a:cs typeface="Roboto Serif"/>
              <a:sym typeface="Roboto Serif"/>
            </a:endParaRPr>
          </a:p>
        </p:txBody>
      </p:sp>
      <p:sp>
        <p:nvSpPr>
          <p:cNvPr id="416" name="Google Shape;416;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Discussion: </a:t>
            </a:r>
            <a:r>
              <a:rPr lang="en"/>
              <a:t>Further</a:t>
            </a:r>
            <a:r>
              <a:rPr lang="en"/>
              <a:t> Questions</a:t>
            </a:r>
            <a:endParaRPr/>
          </a:p>
        </p:txBody>
      </p:sp>
      <p:sp>
        <p:nvSpPr>
          <p:cNvPr id="422" name="Google Shape;422;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6"/>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for listening!</a:t>
            </a:r>
            <a:endParaRPr/>
          </a:p>
        </p:txBody>
      </p:sp>
      <p:sp>
        <p:nvSpPr>
          <p:cNvPr id="428" name="Google Shape;428;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2" name="Shape 432"/>
        <p:cNvGrpSpPr/>
        <p:nvPr/>
      </p:nvGrpSpPr>
      <p:grpSpPr>
        <a:xfrm>
          <a:off x="0" y="0"/>
          <a:ext cx="0" cy="0"/>
          <a:chOff x="0" y="0"/>
          <a:chExt cx="0" cy="0"/>
        </a:xfrm>
      </p:grpSpPr>
      <p:sp>
        <p:nvSpPr>
          <p:cNvPr id="433" name="Google Shape;433;p4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Research Questions</a:t>
            </a:r>
            <a:endParaRPr/>
          </a:p>
        </p:txBody>
      </p:sp>
      <p:sp>
        <p:nvSpPr>
          <p:cNvPr id="434" name="Google Shape;434;p4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en"/>
              <a:t>For differentially private data synthesis, I design an experimental set-up (See Sec. 4.2) where I compare the remission rate of a population over 12 month’s time, between original clinical data and synthetically generated datasets. Given this experimental set-up I investigate the following research questions:</a:t>
            </a:r>
            <a:endParaRPr/>
          </a:p>
          <a:p>
            <a:pPr indent="0" lvl="0" marL="0" rtl="0" algn="l">
              <a:spcBef>
                <a:spcPts val="1200"/>
              </a:spcBef>
              <a:spcAft>
                <a:spcPts val="0"/>
              </a:spcAft>
              <a:buNone/>
            </a:pPr>
            <a:r>
              <a:rPr b="1" lang="en"/>
              <a:t>Given that we are generating synthetic clinical data</a:t>
            </a:r>
            <a:endParaRPr b="1"/>
          </a:p>
          <a:p>
            <a:pPr indent="-342900" lvl="0" marL="457200" rtl="0" algn="l">
              <a:spcBef>
                <a:spcPts val="1200"/>
              </a:spcBef>
              <a:spcAft>
                <a:spcPts val="0"/>
              </a:spcAft>
              <a:buSzPts val="1800"/>
              <a:buChar char="●"/>
            </a:pPr>
            <a:r>
              <a:rPr lang="en"/>
              <a:t>RQ1: Is there practical significance between algorithm selection along the privacy-utility trade-off</a:t>
            </a:r>
            <a:r>
              <a:rPr lang="en"/>
              <a:t>?</a:t>
            </a:r>
            <a:endParaRPr/>
          </a:p>
          <a:p>
            <a:pPr indent="-342900" lvl="0" marL="457200" rtl="0" algn="l">
              <a:spcBef>
                <a:spcPts val="0"/>
              </a:spcBef>
              <a:spcAft>
                <a:spcPts val="0"/>
              </a:spcAft>
              <a:buSzPts val="1800"/>
              <a:buChar char="●"/>
            </a:pPr>
            <a:r>
              <a:rPr lang="en"/>
              <a:t>RQ2: </a:t>
            </a:r>
            <a:r>
              <a:rPr lang="en"/>
              <a:t>How much of a privacy budget is required for differential privacy to preserve the characteristics of population subgroups?</a:t>
            </a:r>
            <a:endParaRPr/>
          </a:p>
        </p:txBody>
      </p:sp>
      <p:sp>
        <p:nvSpPr>
          <p:cNvPr id="435" name="Google Shape;435;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9" name="Shape 439"/>
        <p:cNvGrpSpPr/>
        <p:nvPr/>
      </p:nvGrpSpPr>
      <p:grpSpPr>
        <a:xfrm>
          <a:off x="0" y="0"/>
          <a:ext cx="0" cy="0"/>
          <a:chOff x="0" y="0"/>
          <a:chExt cx="0" cy="0"/>
        </a:xfrm>
      </p:grpSpPr>
      <p:sp>
        <p:nvSpPr>
          <p:cNvPr id="440" name="Google Shape;440;p4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 Part 2</a:t>
            </a:r>
            <a:endParaRPr/>
          </a:p>
        </p:txBody>
      </p:sp>
      <p:sp>
        <p:nvSpPr>
          <p:cNvPr id="441" name="Google Shape;441;p48"/>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42" name="Google Shape;442;p48"/>
          <p:cNvPicPr preferRelativeResize="0"/>
          <p:nvPr/>
        </p:nvPicPr>
        <p:blipFill>
          <a:blip r:embed="rId3">
            <a:alphaModFix/>
          </a:blip>
          <a:stretch>
            <a:fillRect/>
          </a:stretch>
        </p:blipFill>
        <p:spPr>
          <a:xfrm>
            <a:off x="519350" y="1428875"/>
            <a:ext cx="7955500" cy="3338325"/>
          </a:xfrm>
          <a:prstGeom prst="rect">
            <a:avLst/>
          </a:prstGeom>
          <a:noFill/>
          <a:ln>
            <a:noFill/>
          </a:ln>
        </p:spPr>
      </p:pic>
      <p:sp>
        <p:nvSpPr>
          <p:cNvPr id="443" name="Google Shape;443;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7" name="Shape 447"/>
        <p:cNvGrpSpPr/>
        <p:nvPr/>
      </p:nvGrpSpPr>
      <p:grpSpPr>
        <a:xfrm>
          <a:off x="0" y="0"/>
          <a:ext cx="0" cy="0"/>
          <a:chOff x="0" y="0"/>
          <a:chExt cx="0" cy="0"/>
        </a:xfrm>
      </p:grpSpPr>
      <p:sp>
        <p:nvSpPr>
          <p:cNvPr id="448" name="Google Shape;448;p4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449" name="Google Shape;449;p4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50" name="Google Shape;450;p49"/>
          <p:cNvPicPr preferRelativeResize="0"/>
          <p:nvPr/>
        </p:nvPicPr>
        <p:blipFill>
          <a:blip r:embed="rId3">
            <a:alphaModFix/>
          </a:blip>
          <a:stretch>
            <a:fillRect/>
          </a:stretch>
        </p:blipFill>
        <p:spPr>
          <a:xfrm>
            <a:off x="978751" y="1468825"/>
            <a:ext cx="6941251" cy="3313050"/>
          </a:xfrm>
          <a:prstGeom prst="rect">
            <a:avLst/>
          </a:prstGeom>
          <a:noFill/>
          <a:ln>
            <a:noFill/>
          </a:ln>
        </p:spPr>
      </p:pic>
      <p:pic>
        <p:nvPicPr>
          <p:cNvPr id="451" name="Google Shape;451;p49"/>
          <p:cNvPicPr preferRelativeResize="0"/>
          <p:nvPr/>
        </p:nvPicPr>
        <p:blipFill>
          <a:blip r:embed="rId4">
            <a:alphaModFix/>
          </a:blip>
          <a:stretch>
            <a:fillRect/>
          </a:stretch>
        </p:blipFill>
        <p:spPr>
          <a:xfrm>
            <a:off x="938812" y="1389776"/>
            <a:ext cx="7266373" cy="3257999"/>
          </a:xfrm>
          <a:prstGeom prst="rect">
            <a:avLst/>
          </a:prstGeom>
          <a:noFill/>
          <a:ln>
            <a:noFill/>
          </a:ln>
        </p:spPr>
      </p:pic>
      <p:sp>
        <p:nvSpPr>
          <p:cNvPr id="452" name="Google Shape;452;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56" name="Shape 456"/>
        <p:cNvGrpSpPr/>
        <p:nvPr/>
      </p:nvGrpSpPr>
      <p:grpSpPr>
        <a:xfrm>
          <a:off x="0" y="0"/>
          <a:ext cx="0" cy="0"/>
          <a:chOff x="0" y="0"/>
          <a:chExt cx="0" cy="0"/>
        </a:xfrm>
      </p:grpSpPr>
      <p:sp>
        <p:nvSpPr>
          <p:cNvPr id="457" name="Google Shape;457;p50"/>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Overview</a:t>
            </a:r>
            <a:endParaRPr/>
          </a:p>
        </p:txBody>
      </p:sp>
      <p:sp>
        <p:nvSpPr>
          <p:cNvPr id="458" name="Google Shape;458;p50"/>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5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Need for this Research</a:t>
            </a:r>
            <a:endParaRPr/>
          </a:p>
          <a:p>
            <a:pPr indent="-342900" lvl="0" marL="457200" rtl="0" algn="l">
              <a:spcBef>
                <a:spcPts val="0"/>
              </a:spcBef>
              <a:spcAft>
                <a:spcPts val="0"/>
              </a:spcAft>
              <a:buSzPts val="1800"/>
              <a:buChar char="●"/>
            </a:pPr>
            <a:r>
              <a:rPr lang="en"/>
              <a:t>[Data: 1 slide]</a:t>
            </a:r>
            <a:endParaRPr/>
          </a:p>
          <a:p>
            <a:pPr indent="-342900" lvl="0" marL="457200" rtl="0" algn="l">
              <a:spcBef>
                <a:spcPts val="0"/>
              </a:spcBef>
              <a:spcAft>
                <a:spcPts val="0"/>
              </a:spcAft>
              <a:buSzPts val="1800"/>
              <a:buChar char="●"/>
            </a:pPr>
            <a:r>
              <a:rPr lang="en"/>
              <a:t>Results</a:t>
            </a:r>
            <a:endParaRPr/>
          </a:p>
          <a:p>
            <a:pPr indent="-342900" lvl="0" marL="457200" rtl="0" algn="l">
              <a:spcBef>
                <a:spcPts val="0"/>
              </a:spcBef>
              <a:spcAft>
                <a:spcPts val="0"/>
              </a:spcAft>
              <a:buSzPts val="1800"/>
              <a:buChar char="●"/>
            </a:pPr>
            <a:r>
              <a:rPr lang="en"/>
              <a:t>Discussion</a:t>
            </a:r>
            <a:endParaRPr/>
          </a:p>
        </p:txBody>
      </p:sp>
      <p:sp>
        <p:nvSpPr>
          <p:cNvPr id="460" name="Google Shape;460;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64" name="Shape 464"/>
        <p:cNvGrpSpPr/>
        <p:nvPr/>
      </p:nvGrpSpPr>
      <p:grpSpPr>
        <a:xfrm>
          <a:off x="0" y="0"/>
          <a:ext cx="0" cy="0"/>
          <a:chOff x="0" y="0"/>
          <a:chExt cx="0" cy="0"/>
        </a:xfrm>
      </p:grpSpPr>
      <p:sp>
        <p:nvSpPr>
          <p:cNvPr id="465" name="Google Shape;465;p5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Measuring Utility</a:t>
            </a:r>
            <a:endParaRPr/>
          </a:p>
        </p:txBody>
      </p:sp>
      <p:sp>
        <p:nvSpPr>
          <p:cNvPr id="466" name="Google Shape;466;p5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67" name="Google Shape;467;p51"/>
          <p:cNvPicPr preferRelativeResize="0"/>
          <p:nvPr/>
        </p:nvPicPr>
        <p:blipFill>
          <a:blip r:embed="rId3">
            <a:alphaModFix/>
          </a:blip>
          <a:stretch>
            <a:fillRect/>
          </a:stretch>
        </p:blipFill>
        <p:spPr>
          <a:xfrm>
            <a:off x="2585522" y="1021800"/>
            <a:ext cx="4113927" cy="4121699"/>
          </a:xfrm>
          <a:prstGeom prst="rect">
            <a:avLst/>
          </a:prstGeom>
          <a:noFill/>
          <a:ln>
            <a:noFill/>
          </a:ln>
        </p:spPr>
      </p:pic>
      <p:pic>
        <p:nvPicPr>
          <p:cNvPr id="468" name="Google Shape;468;p51"/>
          <p:cNvPicPr preferRelativeResize="0"/>
          <p:nvPr/>
        </p:nvPicPr>
        <p:blipFill>
          <a:blip r:embed="rId4">
            <a:alphaModFix/>
          </a:blip>
          <a:stretch>
            <a:fillRect/>
          </a:stretch>
        </p:blipFill>
        <p:spPr>
          <a:xfrm>
            <a:off x="2449076" y="1151124"/>
            <a:ext cx="4245849" cy="3992376"/>
          </a:xfrm>
          <a:prstGeom prst="rect">
            <a:avLst/>
          </a:prstGeom>
          <a:noFill/>
          <a:ln>
            <a:noFill/>
          </a:ln>
        </p:spPr>
      </p:pic>
      <p:sp>
        <p:nvSpPr>
          <p:cNvPr id="469" name="Google Shape;469;p5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3" name="Shape 473"/>
        <p:cNvGrpSpPr/>
        <p:nvPr/>
      </p:nvGrpSpPr>
      <p:grpSpPr>
        <a:xfrm>
          <a:off x="0" y="0"/>
          <a:ext cx="0" cy="0"/>
          <a:chOff x="0" y="0"/>
          <a:chExt cx="0" cy="0"/>
        </a:xfrm>
      </p:grpSpPr>
      <p:sp>
        <p:nvSpPr>
          <p:cNvPr id="474" name="Google Shape;474;p5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Prologue: How it all began</a:t>
            </a:r>
            <a:endParaRPr/>
          </a:p>
        </p:txBody>
      </p:sp>
      <p:sp>
        <p:nvSpPr>
          <p:cNvPr id="475" name="Google Shape;475;p52"/>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ideal for an RA patient is to bring them to remission</a:t>
            </a:r>
            <a:endParaRPr/>
          </a:p>
          <a:p>
            <a:pPr indent="0" lvl="0" marL="0" rtl="0" algn="l">
              <a:spcBef>
                <a:spcPts val="1600"/>
              </a:spcBef>
              <a:spcAft>
                <a:spcPts val="1600"/>
              </a:spcAft>
              <a:buNone/>
            </a:pPr>
            <a:r>
              <a:t/>
            </a:r>
            <a:endParaRPr/>
          </a:p>
        </p:txBody>
      </p:sp>
      <p:pic>
        <p:nvPicPr>
          <p:cNvPr id="476" name="Google Shape;476;p52"/>
          <p:cNvPicPr preferRelativeResize="0"/>
          <p:nvPr/>
        </p:nvPicPr>
        <p:blipFill>
          <a:blip r:embed="rId3">
            <a:alphaModFix/>
          </a:blip>
          <a:stretch>
            <a:fillRect/>
          </a:stretch>
        </p:blipFill>
        <p:spPr>
          <a:xfrm>
            <a:off x="5462050" y="2368825"/>
            <a:ext cx="3370249" cy="2522824"/>
          </a:xfrm>
          <a:prstGeom prst="rect">
            <a:avLst/>
          </a:prstGeom>
          <a:noFill/>
          <a:ln>
            <a:noFill/>
          </a:ln>
        </p:spPr>
      </p:pic>
      <p:pic>
        <p:nvPicPr>
          <p:cNvPr id="477" name="Google Shape;477;p52"/>
          <p:cNvPicPr preferRelativeResize="0"/>
          <p:nvPr/>
        </p:nvPicPr>
        <p:blipFill>
          <a:blip r:embed="rId4">
            <a:alphaModFix/>
          </a:blip>
          <a:stretch>
            <a:fillRect/>
          </a:stretch>
        </p:blipFill>
        <p:spPr>
          <a:xfrm>
            <a:off x="740150" y="2571750"/>
            <a:ext cx="3716599" cy="1996975"/>
          </a:xfrm>
          <a:prstGeom prst="rect">
            <a:avLst/>
          </a:prstGeom>
          <a:noFill/>
          <a:ln>
            <a:noFill/>
          </a:ln>
        </p:spPr>
      </p:pic>
      <p:sp>
        <p:nvSpPr>
          <p:cNvPr id="478" name="Google Shape;478;p52"/>
          <p:cNvSpPr txBox="1"/>
          <p:nvPr/>
        </p:nvSpPr>
        <p:spPr>
          <a:xfrm>
            <a:off x="1288275" y="3430138"/>
            <a:ext cx="17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Source Code Pro"/>
                <a:ea typeface="Source Code Pro"/>
                <a:cs typeface="Source Code Pro"/>
                <a:sym typeface="Source Code Pro"/>
              </a:rPr>
              <a:t>FIX THIS TABLE</a:t>
            </a:r>
            <a:endParaRPr b="1" sz="2800">
              <a:solidFill>
                <a:schemeClr val="dk1"/>
              </a:solidFill>
              <a:latin typeface="Source Code Pro"/>
              <a:ea typeface="Source Code Pro"/>
              <a:cs typeface="Source Code Pro"/>
              <a:sym typeface="Source Code Pro"/>
            </a:endParaRPr>
          </a:p>
        </p:txBody>
      </p:sp>
      <p:sp>
        <p:nvSpPr>
          <p:cNvPr id="479" name="Google Shape;47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7"/>
          <p:cNvSpPr txBox="1"/>
          <p:nvPr>
            <p:ph idx="1" type="body"/>
          </p:nvPr>
        </p:nvSpPr>
        <p:spPr>
          <a:xfrm>
            <a:off x="311700" y="1468825"/>
            <a:ext cx="27324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Serif"/>
                <a:ea typeface="Roboto Serif"/>
                <a:cs typeface="Roboto Serif"/>
                <a:sym typeface="Roboto Serif"/>
              </a:rPr>
              <a:t>The problem:</a:t>
            </a:r>
            <a:endParaRPr sz="1400">
              <a:latin typeface="Roboto Serif"/>
              <a:ea typeface="Roboto Serif"/>
              <a:cs typeface="Roboto Serif"/>
              <a:sym typeface="Roboto Serif"/>
            </a:endParaRPr>
          </a:p>
          <a:p>
            <a:pPr indent="0" lvl="0" marL="0" rtl="0" algn="l">
              <a:spcBef>
                <a:spcPts val="1600"/>
              </a:spcBef>
              <a:spcAft>
                <a:spcPts val="1600"/>
              </a:spcAft>
              <a:buNone/>
            </a:pPr>
            <a:br>
              <a:rPr lang="en" sz="1400">
                <a:latin typeface="Roboto Serif"/>
                <a:ea typeface="Roboto Serif"/>
                <a:cs typeface="Roboto Serif"/>
                <a:sym typeface="Roboto Serif"/>
              </a:rPr>
            </a:br>
            <a:r>
              <a:rPr lang="en" sz="1400">
                <a:latin typeface="Roboto Serif"/>
                <a:ea typeface="Roboto Serif"/>
                <a:cs typeface="Roboto Serif"/>
                <a:sym typeface="Roboto Serif"/>
              </a:rPr>
              <a:t>Personal Data Regulations prevent patient data from exiting the country of origin.</a:t>
            </a:r>
            <a:endParaRPr sz="1400">
              <a:latin typeface="Roboto Serif"/>
              <a:ea typeface="Roboto Serif"/>
              <a:cs typeface="Roboto Serif"/>
              <a:sym typeface="Roboto Serif"/>
            </a:endParaRPr>
          </a:p>
        </p:txBody>
      </p:sp>
      <p:pic>
        <p:nvPicPr>
          <p:cNvPr id="117" name="Google Shape;117;p17"/>
          <p:cNvPicPr preferRelativeResize="0"/>
          <p:nvPr/>
        </p:nvPicPr>
        <p:blipFill>
          <a:blip r:embed="rId3">
            <a:alphaModFix/>
          </a:blip>
          <a:stretch>
            <a:fillRect/>
          </a:stretch>
        </p:blipFill>
        <p:spPr>
          <a:xfrm>
            <a:off x="4707775" y="1339987"/>
            <a:ext cx="2732249" cy="3431093"/>
          </a:xfrm>
          <a:prstGeom prst="rect">
            <a:avLst/>
          </a:prstGeom>
          <a:noFill/>
          <a:ln>
            <a:noFill/>
          </a:ln>
        </p:spPr>
      </p:pic>
      <p:sp>
        <p:nvSpPr>
          <p:cNvPr id="118" name="Google Shape;118;p1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Prologue: It all began with borders…</a:t>
            </a:r>
            <a:endParaRPr/>
          </a:p>
        </p:txBody>
      </p:sp>
      <p:sp>
        <p:nvSpPr>
          <p:cNvPr id="119" name="Google Shape;119;p17"/>
          <p:cNvSpPr/>
          <p:nvPr/>
        </p:nvSpPr>
        <p:spPr>
          <a:xfrm rot="1920477">
            <a:off x="3238507" y="3839341"/>
            <a:ext cx="1422920" cy="887410"/>
          </a:xfrm>
          <a:prstGeom prst="teardrop">
            <a:avLst>
              <a:gd fmla="val 17219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7"/>
          <p:cNvSpPr/>
          <p:nvPr/>
        </p:nvSpPr>
        <p:spPr>
          <a:xfrm rot="3875253">
            <a:off x="3144289" y="2129502"/>
            <a:ext cx="1393978" cy="1156321"/>
          </a:xfrm>
          <a:prstGeom prst="teardrop">
            <a:avLst>
              <a:gd fmla="val 18218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7"/>
          <p:cNvSpPr/>
          <p:nvPr/>
        </p:nvSpPr>
        <p:spPr>
          <a:xfrm rot="-10117824">
            <a:off x="7149664" y="2851445"/>
            <a:ext cx="1807878" cy="827353"/>
          </a:xfrm>
          <a:prstGeom prst="teardrop">
            <a:avLst>
              <a:gd fmla="val 20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7"/>
          <p:cNvSpPr/>
          <p:nvPr/>
        </p:nvSpPr>
        <p:spPr>
          <a:xfrm>
            <a:off x="3371714" y="2603719"/>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sp>
        <p:nvSpPr>
          <p:cNvPr id="123" name="Google Shape;123;p17"/>
          <p:cNvSpPr/>
          <p:nvPr/>
        </p:nvSpPr>
        <p:spPr>
          <a:xfrm>
            <a:off x="7949228" y="2835031"/>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grpSp>
        <p:nvGrpSpPr>
          <p:cNvPr id="124" name="Google Shape;124;p17"/>
          <p:cNvGrpSpPr/>
          <p:nvPr/>
        </p:nvGrpSpPr>
        <p:grpSpPr>
          <a:xfrm>
            <a:off x="7345882" y="2979588"/>
            <a:ext cx="301624" cy="500094"/>
            <a:chOff x="2710925" y="5099125"/>
            <a:chExt cx="322800" cy="693900"/>
          </a:xfrm>
        </p:grpSpPr>
        <p:sp>
          <p:nvSpPr>
            <p:cNvPr id="125" name="Google Shape;125;p17"/>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7"/>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7" name="Google Shape;127;p17"/>
          <p:cNvPicPr preferRelativeResize="0"/>
          <p:nvPr/>
        </p:nvPicPr>
        <p:blipFill>
          <a:blip r:embed="rId4">
            <a:alphaModFix/>
          </a:blip>
          <a:stretch>
            <a:fillRect/>
          </a:stretch>
        </p:blipFill>
        <p:spPr>
          <a:xfrm>
            <a:off x="7561647" y="3306231"/>
            <a:ext cx="355107" cy="228771"/>
          </a:xfrm>
          <a:prstGeom prst="rect">
            <a:avLst/>
          </a:prstGeom>
          <a:noFill/>
          <a:ln>
            <a:noFill/>
          </a:ln>
        </p:spPr>
      </p:pic>
      <p:sp>
        <p:nvSpPr>
          <p:cNvPr id="128" name="Google Shape;128;p17"/>
          <p:cNvSpPr/>
          <p:nvPr/>
        </p:nvSpPr>
        <p:spPr>
          <a:xfrm>
            <a:off x="3370321" y="4178242"/>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grpSp>
        <p:nvGrpSpPr>
          <p:cNvPr id="129" name="Google Shape;129;p17"/>
          <p:cNvGrpSpPr/>
          <p:nvPr/>
        </p:nvGrpSpPr>
        <p:grpSpPr>
          <a:xfrm>
            <a:off x="4329742" y="4148696"/>
            <a:ext cx="301624" cy="500094"/>
            <a:chOff x="2710925" y="5099125"/>
            <a:chExt cx="322800" cy="693900"/>
          </a:xfrm>
        </p:grpSpPr>
        <p:sp>
          <p:nvSpPr>
            <p:cNvPr id="130" name="Google Shape;130;p17"/>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7"/>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2" name="Google Shape;132;p17"/>
          <p:cNvPicPr preferRelativeResize="0"/>
          <p:nvPr/>
        </p:nvPicPr>
        <p:blipFill>
          <a:blip r:embed="rId5">
            <a:alphaModFix/>
          </a:blip>
          <a:stretch>
            <a:fillRect/>
          </a:stretch>
        </p:blipFill>
        <p:spPr>
          <a:xfrm>
            <a:off x="4470040" y="4501483"/>
            <a:ext cx="294133" cy="228771"/>
          </a:xfrm>
          <a:prstGeom prst="rect">
            <a:avLst/>
          </a:prstGeom>
          <a:noFill/>
          <a:ln>
            <a:noFill/>
          </a:ln>
        </p:spPr>
      </p:pic>
      <p:sp>
        <p:nvSpPr>
          <p:cNvPr id="133" name="Google Shape;133;p17"/>
          <p:cNvSpPr txBox="1"/>
          <p:nvPr/>
        </p:nvSpPr>
        <p:spPr>
          <a:xfrm>
            <a:off x="5876532" y="4368875"/>
            <a:ext cx="2085600" cy="492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Wikimedia:Scandinavia location map.svg</a:t>
            </a:r>
            <a:endParaRPr sz="1000">
              <a:solidFill>
                <a:srgbClr val="FF0000"/>
              </a:solidFill>
            </a:endParaRPr>
          </a:p>
        </p:txBody>
      </p:sp>
      <p:cxnSp>
        <p:nvCxnSpPr>
          <p:cNvPr id="134" name="Google Shape;134;p17"/>
          <p:cNvCxnSpPr/>
          <p:nvPr/>
        </p:nvCxnSpPr>
        <p:spPr>
          <a:xfrm rot="10800000">
            <a:off x="4209161" y="4392911"/>
            <a:ext cx="11700" cy="222300"/>
          </a:xfrm>
          <a:prstGeom prst="straightConnector1">
            <a:avLst/>
          </a:prstGeom>
          <a:noFill/>
          <a:ln cap="flat" cmpd="sng" w="9525">
            <a:solidFill>
              <a:schemeClr val="dk2"/>
            </a:solidFill>
            <a:prstDash val="solid"/>
            <a:round/>
            <a:headEnd len="med" w="med" type="none"/>
            <a:tailEnd len="med" w="med" type="none"/>
          </a:ln>
        </p:spPr>
      </p:cxnSp>
      <p:cxnSp>
        <p:nvCxnSpPr>
          <p:cNvPr id="135" name="Google Shape;135;p17"/>
          <p:cNvCxnSpPr>
            <a:stCxn id="136" idx="3"/>
            <a:endCxn id="130" idx="1"/>
          </p:cNvCxnSpPr>
          <p:nvPr/>
        </p:nvCxnSpPr>
        <p:spPr>
          <a:xfrm flipH="1" rot="10800000">
            <a:off x="4220842" y="4398743"/>
            <a:ext cx="108900" cy="216300"/>
          </a:xfrm>
          <a:prstGeom prst="straightConnector1">
            <a:avLst/>
          </a:prstGeom>
          <a:noFill/>
          <a:ln cap="flat" cmpd="sng" w="38100">
            <a:solidFill>
              <a:schemeClr val="dk1"/>
            </a:solidFill>
            <a:prstDash val="solid"/>
            <a:round/>
            <a:headEnd len="med" w="med" type="none"/>
            <a:tailEnd len="med" w="med" type="none"/>
          </a:ln>
        </p:spPr>
      </p:cxnSp>
      <p:cxnSp>
        <p:nvCxnSpPr>
          <p:cNvPr id="137" name="Google Shape;137;p17"/>
          <p:cNvCxnSpPr>
            <a:stCxn id="138" idx="1"/>
            <a:endCxn id="125" idx="3"/>
          </p:cNvCxnSpPr>
          <p:nvPr/>
        </p:nvCxnSpPr>
        <p:spPr>
          <a:xfrm flipH="1">
            <a:off x="7647506" y="2990535"/>
            <a:ext cx="301800" cy="239100"/>
          </a:xfrm>
          <a:prstGeom prst="straightConnector1">
            <a:avLst/>
          </a:prstGeom>
          <a:noFill/>
          <a:ln cap="flat" cmpd="sng" w="38100">
            <a:solidFill>
              <a:schemeClr val="dk1"/>
            </a:solidFill>
            <a:prstDash val="solid"/>
            <a:round/>
            <a:headEnd len="med" w="med" type="none"/>
            <a:tailEnd len="med" w="med" type="none"/>
          </a:ln>
        </p:spPr>
      </p:cxnSp>
      <p:cxnSp>
        <p:nvCxnSpPr>
          <p:cNvPr id="139" name="Google Shape;139;p17"/>
          <p:cNvCxnSpPr>
            <a:stCxn id="140" idx="3"/>
            <a:endCxn id="140" idx="3"/>
          </p:cNvCxnSpPr>
          <p:nvPr/>
        </p:nvCxnSpPr>
        <p:spPr>
          <a:xfrm>
            <a:off x="4182228" y="2988818"/>
            <a:ext cx="0" cy="0"/>
          </a:xfrm>
          <a:prstGeom prst="straightConnector1">
            <a:avLst/>
          </a:prstGeom>
          <a:noFill/>
          <a:ln cap="flat" cmpd="sng" w="9525">
            <a:solidFill>
              <a:schemeClr val="dk2"/>
            </a:solidFill>
            <a:prstDash val="solid"/>
            <a:round/>
            <a:headEnd len="med" w="med" type="none"/>
            <a:tailEnd len="med" w="med" type="none"/>
          </a:ln>
        </p:spPr>
      </p:cxnSp>
      <p:cxnSp>
        <p:nvCxnSpPr>
          <p:cNvPr id="141" name="Google Shape;141;p17"/>
          <p:cNvCxnSpPr>
            <a:stCxn id="140" idx="3"/>
            <a:endCxn id="142" idx="0"/>
          </p:cNvCxnSpPr>
          <p:nvPr/>
        </p:nvCxnSpPr>
        <p:spPr>
          <a:xfrm>
            <a:off x="4182347" y="2988924"/>
            <a:ext cx="420000" cy="55800"/>
          </a:xfrm>
          <a:prstGeom prst="straightConnector1">
            <a:avLst/>
          </a:prstGeom>
          <a:noFill/>
          <a:ln cap="flat" cmpd="sng" w="38100">
            <a:solidFill>
              <a:schemeClr val="dk1"/>
            </a:solidFill>
            <a:prstDash val="solid"/>
            <a:round/>
            <a:headEnd len="med" w="med" type="none"/>
            <a:tailEnd len="med" w="med" type="none"/>
          </a:ln>
        </p:spPr>
      </p:cxnSp>
      <p:grpSp>
        <p:nvGrpSpPr>
          <p:cNvPr id="143" name="Google Shape;143;p17"/>
          <p:cNvGrpSpPr/>
          <p:nvPr/>
        </p:nvGrpSpPr>
        <p:grpSpPr>
          <a:xfrm>
            <a:off x="4284507" y="2694968"/>
            <a:ext cx="301624" cy="500094"/>
            <a:chOff x="2710925" y="5099125"/>
            <a:chExt cx="322800" cy="693900"/>
          </a:xfrm>
        </p:grpSpPr>
        <p:sp>
          <p:nvSpPr>
            <p:cNvPr id="144" name="Google Shape;144;p17"/>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7"/>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2" name="Google Shape;142;p17"/>
          <p:cNvPicPr preferRelativeResize="0"/>
          <p:nvPr/>
        </p:nvPicPr>
        <p:blipFill>
          <a:blip r:embed="rId6">
            <a:alphaModFix/>
          </a:blip>
          <a:stretch>
            <a:fillRect/>
          </a:stretch>
        </p:blipFill>
        <p:spPr>
          <a:xfrm>
            <a:off x="4424795" y="3044724"/>
            <a:ext cx="355104" cy="265767"/>
          </a:xfrm>
          <a:prstGeom prst="rect">
            <a:avLst/>
          </a:prstGeom>
          <a:noFill/>
          <a:ln>
            <a:noFill/>
          </a:ln>
        </p:spPr>
      </p:pic>
      <p:sp>
        <p:nvSpPr>
          <p:cNvPr id="146" name="Google Shape;146;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83" name="Shape 483"/>
        <p:cNvGrpSpPr/>
        <p:nvPr/>
      </p:nvGrpSpPr>
      <p:grpSpPr>
        <a:xfrm>
          <a:off x="0" y="0"/>
          <a:ext cx="0" cy="0"/>
          <a:chOff x="0" y="0"/>
          <a:chExt cx="0" cy="0"/>
        </a:xfrm>
      </p:grpSpPr>
      <p:sp>
        <p:nvSpPr>
          <p:cNvPr id="484" name="Google Shape;484;p5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Prologue: How it all began</a:t>
            </a:r>
            <a:endParaRPr/>
          </a:p>
        </p:txBody>
      </p:sp>
      <p:sp>
        <p:nvSpPr>
          <p:cNvPr id="485" name="Google Shape;485;p53"/>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ideal for an RA patient is to bring them to remission</a:t>
            </a:r>
            <a:endParaRPr/>
          </a:p>
          <a:p>
            <a:pPr indent="0" lvl="0" marL="0" rtl="0" algn="l">
              <a:spcBef>
                <a:spcPts val="1600"/>
              </a:spcBef>
              <a:spcAft>
                <a:spcPts val="1600"/>
              </a:spcAft>
              <a:buNone/>
            </a:pPr>
            <a:r>
              <a:t/>
            </a:r>
            <a:endParaRPr/>
          </a:p>
        </p:txBody>
      </p:sp>
      <p:pic>
        <p:nvPicPr>
          <p:cNvPr id="486" name="Google Shape;486;p53"/>
          <p:cNvPicPr preferRelativeResize="0"/>
          <p:nvPr/>
        </p:nvPicPr>
        <p:blipFill>
          <a:blip r:embed="rId3">
            <a:alphaModFix/>
          </a:blip>
          <a:stretch>
            <a:fillRect/>
          </a:stretch>
        </p:blipFill>
        <p:spPr>
          <a:xfrm>
            <a:off x="5462050" y="2368825"/>
            <a:ext cx="3370249" cy="2522824"/>
          </a:xfrm>
          <a:prstGeom prst="rect">
            <a:avLst/>
          </a:prstGeom>
          <a:noFill/>
          <a:ln>
            <a:noFill/>
          </a:ln>
        </p:spPr>
      </p:pic>
      <p:pic>
        <p:nvPicPr>
          <p:cNvPr id="487" name="Google Shape;487;p53"/>
          <p:cNvPicPr preferRelativeResize="0"/>
          <p:nvPr/>
        </p:nvPicPr>
        <p:blipFill>
          <a:blip r:embed="rId4">
            <a:alphaModFix/>
          </a:blip>
          <a:stretch>
            <a:fillRect/>
          </a:stretch>
        </p:blipFill>
        <p:spPr>
          <a:xfrm>
            <a:off x="740150" y="2571750"/>
            <a:ext cx="3716599" cy="1996975"/>
          </a:xfrm>
          <a:prstGeom prst="rect">
            <a:avLst/>
          </a:prstGeom>
          <a:noFill/>
          <a:ln>
            <a:noFill/>
          </a:ln>
        </p:spPr>
      </p:pic>
      <p:sp>
        <p:nvSpPr>
          <p:cNvPr id="488" name="Google Shape;488;p53"/>
          <p:cNvSpPr txBox="1"/>
          <p:nvPr/>
        </p:nvSpPr>
        <p:spPr>
          <a:xfrm>
            <a:off x="1288275" y="3430138"/>
            <a:ext cx="17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Source Code Pro"/>
                <a:ea typeface="Source Code Pro"/>
                <a:cs typeface="Source Code Pro"/>
                <a:sym typeface="Source Code Pro"/>
              </a:rPr>
              <a:t>FIX THIS TABLE</a:t>
            </a:r>
            <a:endParaRPr b="1" sz="2800">
              <a:solidFill>
                <a:schemeClr val="dk1"/>
              </a:solidFill>
              <a:latin typeface="Source Code Pro"/>
              <a:ea typeface="Source Code Pro"/>
              <a:cs typeface="Source Code Pro"/>
              <a:sym typeface="Source Code Pro"/>
            </a:endParaRPr>
          </a:p>
        </p:txBody>
      </p:sp>
      <p:sp>
        <p:nvSpPr>
          <p:cNvPr id="489" name="Google Shape;489;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93" name="Shape 493"/>
        <p:cNvGrpSpPr/>
        <p:nvPr/>
      </p:nvGrpSpPr>
      <p:grpSpPr>
        <a:xfrm>
          <a:off x="0" y="0"/>
          <a:ext cx="0" cy="0"/>
          <a:chOff x="0" y="0"/>
          <a:chExt cx="0" cy="0"/>
        </a:xfrm>
      </p:grpSpPr>
      <p:sp>
        <p:nvSpPr>
          <p:cNvPr id="494" name="Google Shape;494;p54"/>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State of DP</a:t>
            </a:r>
            <a:endParaRPr/>
          </a:p>
        </p:txBody>
      </p:sp>
      <p:sp>
        <p:nvSpPr>
          <p:cNvPr id="495" name="Google Shape;495;p54"/>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To develop a </a:t>
            </a:r>
            <a:r>
              <a:rPr b="1" lang="en" sz="1400"/>
              <a:t>Differential Privacy algorithm</a:t>
            </a:r>
            <a:r>
              <a:rPr lang="en" sz="1400"/>
              <a:t> for </a:t>
            </a:r>
            <a:r>
              <a:rPr b="1" lang="en" sz="1400"/>
              <a:t>Multivariate Dataset Release</a:t>
            </a:r>
            <a:r>
              <a:rPr lang="en" sz="1400"/>
              <a:t>.</a:t>
            </a:r>
            <a:endParaRPr sz="1400"/>
          </a:p>
          <a:p>
            <a:pPr indent="0" lvl="0" marL="0" rtl="0" algn="l">
              <a:spcBef>
                <a:spcPts val="1600"/>
              </a:spcBef>
              <a:spcAft>
                <a:spcPts val="0"/>
              </a:spcAft>
              <a:buNone/>
            </a:pPr>
            <a:r>
              <a:rPr lang="en" sz="1400"/>
              <a:t>Furthermore to assess the correspondence in </a:t>
            </a:r>
            <a:r>
              <a:rPr b="1" lang="en" sz="1400"/>
              <a:t>statistical analyses</a:t>
            </a:r>
            <a:r>
              <a:rPr lang="en" sz="1400"/>
              <a:t> between </a:t>
            </a:r>
            <a:r>
              <a:rPr b="1" lang="en" sz="1400"/>
              <a:t>algorithmically released data</a:t>
            </a:r>
            <a:r>
              <a:rPr lang="en" sz="1400"/>
              <a:t> and the </a:t>
            </a:r>
            <a:r>
              <a:rPr b="1" lang="en" sz="1400"/>
              <a:t>original data</a:t>
            </a:r>
            <a:r>
              <a:rPr lang="en" sz="1400"/>
              <a:t>. </a:t>
            </a:r>
            <a:endParaRPr sz="1400"/>
          </a:p>
          <a:p>
            <a:pPr indent="0" lvl="0" marL="0" rtl="0" algn="l">
              <a:spcBef>
                <a:spcPts val="1600"/>
              </a:spcBef>
              <a:spcAft>
                <a:spcPts val="1600"/>
              </a:spcAft>
              <a:buNone/>
            </a:pPr>
            <a:r>
              <a:rPr lang="en" sz="1400"/>
              <a:t>We are also interested in </a:t>
            </a:r>
            <a:r>
              <a:rPr b="1" lang="en" sz="1400"/>
              <a:t>subgroup</a:t>
            </a:r>
            <a:r>
              <a:rPr lang="en" sz="1400"/>
              <a:t> </a:t>
            </a:r>
            <a:r>
              <a:rPr b="1" lang="en" sz="1400"/>
              <a:t>analysis</a:t>
            </a:r>
            <a:r>
              <a:rPr lang="en" sz="1400"/>
              <a:t>, on the </a:t>
            </a:r>
            <a:r>
              <a:rPr b="1" lang="en" sz="1400"/>
              <a:t>male/female</a:t>
            </a:r>
            <a:r>
              <a:rPr lang="en" sz="1400"/>
              <a:t> subgroups for both </a:t>
            </a:r>
            <a:r>
              <a:rPr b="1" lang="en" sz="1400"/>
              <a:t>altered</a:t>
            </a:r>
            <a:r>
              <a:rPr lang="en" sz="1400"/>
              <a:t> and </a:t>
            </a:r>
            <a:r>
              <a:rPr b="1" lang="en" sz="1400"/>
              <a:t>original</a:t>
            </a:r>
            <a:r>
              <a:rPr lang="en" sz="1400"/>
              <a:t> data. </a:t>
            </a:r>
            <a:endParaRPr sz="1400"/>
          </a:p>
        </p:txBody>
      </p:sp>
      <p:sp>
        <p:nvSpPr>
          <p:cNvPr id="496" name="Google Shape;496;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0" name="Shape 500"/>
        <p:cNvGrpSpPr/>
        <p:nvPr/>
      </p:nvGrpSpPr>
      <p:grpSpPr>
        <a:xfrm>
          <a:off x="0" y="0"/>
          <a:ext cx="0" cy="0"/>
          <a:chOff x="0" y="0"/>
          <a:chExt cx="0" cy="0"/>
        </a:xfrm>
      </p:grpSpPr>
      <p:sp>
        <p:nvSpPr>
          <p:cNvPr id="501" name="Google Shape;501;p5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Rheumatoid Arthritis</a:t>
            </a:r>
            <a:endParaRPr/>
          </a:p>
        </p:txBody>
      </p:sp>
      <p:sp>
        <p:nvSpPr>
          <p:cNvPr id="502" name="Google Shape;502;p55"/>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Rheumatoid arthritis (RA) is a chronic and progressive auto-immune disorder that affects the joints, leading to inflammation, pain, and stiffness.</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503" name="Google Shape;503;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07" name="Shape 507"/>
        <p:cNvGrpSpPr/>
        <p:nvPr/>
      </p:nvGrpSpPr>
      <p:grpSpPr>
        <a:xfrm>
          <a:off x="0" y="0"/>
          <a:ext cx="0" cy="0"/>
          <a:chOff x="0" y="0"/>
          <a:chExt cx="0" cy="0"/>
        </a:xfrm>
      </p:grpSpPr>
      <p:sp>
        <p:nvSpPr>
          <p:cNvPr id="508" name="Google Shape;508;p5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About Rheumatoid Arthritis</a:t>
            </a:r>
            <a:endParaRPr/>
          </a:p>
        </p:txBody>
      </p:sp>
      <p:sp>
        <p:nvSpPr>
          <p:cNvPr id="509" name="Google Shape;509;p56"/>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ideal for an RA patient is to bring them to remission</a:t>
            </a:r>
            <a:endParaRPr/>
          </a:p>
          <a:p>
            <a:pPr indent="0" lvl="0" marL="0" rtl="0" algn="l">
              <a:spcBef>
                <a:spcPts val="1600"/>
              </a:spcBef>
              <a:spcAft>
                <a:spcPts val="1600"/>
              </a:spcAft>
              <a:buNone/>
            </a:pPr>
            <a:r>
              <a:t/>
            </a:r>
            <a:endParaRPr/>
          </a:p>
        </p:txBody>
      </p:sp>
      <p:pic>
        <p:nvPicPr>
          <p:cNvPr id="510" name="Google Shape;510;p56"/>
          <p:cNvPicPr preferRelativeResize="0"/>
          <p:nvPr/>
        </p:nvPicPr>
        <p:blipFill>
          <a:blip r:embed="rId3">
            <a:alphaModFix/>
          </a:blip>
          <a:stretch>
            <a:fillRect/>
          </a:stretch>
        </p:blipFill>
        <p:spPr>
          <a:xfrm>
            <a:off x="5462050" y="2368825"/>
            <a:ext cx="3370249" cy="2522824"/>
          </a:xfrm>
          <a:prstGeom prst="rect">
            <a:avLst/>
          </a:prstGeom>
          <a:noFill/>
          <a:ln>
            <a:noFill/>
          </a:ln>
        </p:spPr>
      </p:pic>
      <p:pic>
        <p:nvPicPr>
          <p:cNvPr id="511" name="Google Shape;511;p56"/>
          <p:cNvPicPr preferRelativeResize="0"/>
          <p:nvPr/>
        </p:nvPicPr>
        <p:blipFill>
          <a:blip r:embed="rId4">
            <a:alphaModFix/>
          </a:blip>
          <a:stretch>
            <a:fillRect/>
          </a:stretch>
        </p:blipFill>
        <p:spPr>
          <a:xfrm>
            <a:off x="740150" y="2571750"/>
            <a:ext cx="3716599" cy="1996975"/>
          </a:xfrm>
          <a:prstGeom prst="rect">
            <a:avLst/>
          </a:prstGeom>
          <a:noFill/>
          <a:ln>
            <a:noFill/>
          </a:ln>
        </p:spPr>
      </p:pic>
      <p:sp>
        <p:nvSpPr>
          <p:cNvPr id="512" name="Google Shape;512;p56"/>
          <p:cNvSpPr txBox="1"/>
          <p:nvPr/>
        </p:nvSpPr>
        <p:spPr>
          <a:xfrm>
            <a:off x="1288275" y="3430138"/>
            <a:ext cx="1769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800">
                <a:solidFill>
                  <a:schemeClr val="dk1"/>
                </a:solidFill>
                <a:latin typeface="Source Code Pro"/>
                <a:ea typeface="Source Code Pro"/>
                <a:cs typeface="Source Code Pro"/>
                <a:sym typeface="Source Code Pro"/>
              </a:rPr>
              <a:t>FIX THIS TABLE</a:t>
            </a:r>
            <a:endParaRPr b="1" sz="2800">
              <a:solidFill>
                <a:schemeClr val="dk1"/>
              </a:solidFill>
              <a:latin typeface="Source Code Pro"/>
              <a:ea typeface="Source Code Pro"/>
              <a:cs typeface="Source Code Pro"/>
              <a:sym typeface="Source Code Pro"/>
            </a:endParaRPr>
          </a:p>
        </p:txBody>
      </p:sp>
      <p:sp>
        <p:nvSpPr>
          <p:cNvPr id="513" name="Google Shape;513;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7" name="Shape 517"/>
        <p:cNvGrpSpPr/>
        <p:nvPr/>
      </p:nvGrpSpPr>
      <p:grpSpPr>
        <a:xfrm>
          <a:off x="0" y="0"/>
          <a:ext cx="0" cy="0"/>
          <a:chOff x="0" y="0"/>
          <a:chExt cx="0" cy="0"/>
        </a:xfrm>
      </p:grpSpPr>
      <p:sp>
        <p:nvSpPr>
          <p:cNvPr id="518" name="Google Shape;518;p57"/>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Challenge</a:t>
            </a:r>
            <a:endParaRPr/>
          </a:p>
        </p:txBody>
      </p:sp>
      <p:sp>
        <p:nvSpPr>
          <p:cNvPr id="519" name="Google Shape;519;p57"/>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Privacy Regulations make exchanging RA data difficult.</a:t>
            </a:r>
            <a:endParaRPr/>
          </a:p>
          <a:p>
            <a:pPr indent="0" lvl="0" marL="0" rtl="0" algn="l">
              <a:spcBef>
                <a:spcPts val="1600"/>
              </a:spcBef>
              <a:spcAft>
                <a:spcPts val="1600"/>
              </a:spcAft>
              <a:buNone/>
            </a:pPr>
            <a:r>
              <a:rPr b="1" lang="en"/>
              <a:t>So I </a:t>
            </a:r>
            <a:r>
              <a:rPr b="1" lang="en"/>
              <a:t>propose to use </a:t>
            </a:r>
            <a:r>
              <a:rPr b="1" lang="en"/>
              <a:t>Differential Privacy as a means to render personal data private.</a:t>
            </a:r>
            <a:endParaRPr b="1"/>
          </a:p>
        </p:txBody>
      </p:sp>
      <p:sp>
        <p:nvSpPr>
          <p:cNvPr id="520" name="Google Shape;520;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4" name="Shape 524"/>
        <p:cNvGrpSpPr/>
        <p:nvPr/>
      </p:nvGrpSpPr>
      <p:grpSpPr>
        <a:xfrm>
          <a:off x="0" y="0"/>
          <a:ext cx="0" cy="0"/>
          <a:chOff x="0" y="0"/>
          <a:chExt cx="0" cy="0"/>
        </a:xfrm>
      </p:grpSpPr>
      <p:sp>
        <p:nvSpPr>
          <p:cNvPr id="525" name="Google Shape;525;p58"/>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Aim of My Work</a:t>
            </a:r>
            <a:endParaRPr/>
          </a:p>
        </p:txBody>
      </p:sp>
      <p:sp>
        <p:nvSpPr>
          <p:cNvPr id="526" name="Google Shape;526;p58"/>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To develop a </a:t>
            </a:r>
            <a:r>
              <a:rPr b="1" lang="en" sz="1400"/>
              <a:t>Differential Privacy algorithm</a:t>
            </a:r>
            <a:r>
              <a:rPr lang="en" sz="1400"/>
              <a:t> for </a:t>
            </a:r>
            <a:r>
              <a:rPr b="1" lang="en" sz="1400"/>
              <a:t>Multivariate Dataset Release</a:t>
            </a:r>
            <a:r>
              <a:rPr lang="en" sz="1400"/>
              <a:t>.</a:t>
            </a:r>
            <a:endParaRPr sz="1400"/>
          </a:p>
          <a:p>
            <a:pPr indent="0" lvl="0" marL="0" rtl="0" algn="l">
              <a:spcBef>
                <a:spcPts val="1600"/>
              </a:spcBef>
              <a:spcAft>
                <a:spcPts val="0"/>
              </a:spcAft>
              <a:buNone/>
            </a:pPr>
            <a:r>
              <a:rPr lang="en" sz="1400"/>
              <a:t>Furthermore to assess the </a:t>
            </a:r>
            <a:r>
              <a:rPr lang="en" sz="1400"/>
              <a:t>correspondence</a:t>
            </a:r>
            <a:r>
              <a:rPr lang="en" sz="1400"/>
              <a:t> in </a:t>
            </a:r>
            <a:r>
              <a:rPr b="1" lang="en" sz="1400"/>
              <a:t>statistical analyses</a:t>
            </a:r>
            <a:r>
              <a:rPr lang="en" sz="1400"/>
              <a:t> between </a:t>
            </a:r>
            <a:r>
              <a:rPr b="1" lang="en" sz="1400"/>
              <a:t>algorithmically released data</a:t>
            </a:r>
            <a:r>
              <a:rPr lang="en" sz="1400"/>
              <a:t> and the </a:t>
            </a:r>
            <a:r>
              <a:rPr b="1" lang="en" sz="1400"/>
              <a:t>original data</a:t>
            </a:r>
            <a:r>
              <a:rPr lang="en" sz="1400"/>
              <a:t>. </a:t>
            </a:r>
            <a:endParaRPr sz="1400"/>
          </a:p>
          <a:p>
            <a:pPr indent="0" lvl="0" marL="0" rtl="0" algn="l">
              <a:spcBef>
                <a:spcPts val="1600"/>
              </a:spcBef>
              <a:spcAft>
                <a:spcPts val="1600"/>
              </a:spcAft>
              <a:buNone/>
            </a:pPr>
            <a:r>
              <a:rPr lang="en" sz="1400"/>
              <a:t>We are also interested in </a:t>
            </a:r>
            <a:r>
              <a:rPr b="1" lang="en" sz="1400"/>
              <a:t>subgroup</a:t>
            </a:r>
            <a:r>
              <a:rPr lang="en" sz="1400"/>
              <a:t> </a:t>
            </a:r>
            <a:r>
              <a:rPr b="1" lang="en" sz="1400"/>
              <a:t>analysis</a:t>
            </a:r>
            <a:r>
              <a:rPr lang="en" sz="1400"/>
              <a:t>, on the </a:t>
            </a:r>
            <a:r>
              <a:rPr b="1" lang="en" sz="1400"/>
              <a:t>male/female</a:t>
            </a:r>
            <a:r>
              <a:rPr lang="en" sz="1400"/>
              <a:t> subgroups for both </a:t>
            </a:r>
            <a:r>
              <a:rPr b="1" lang="en" sz="1400"/>
              <a:t>altered</a:t>
            </a:r>
            <a:r>
              <a:rPr lang="en" sz="1400"/>
              <a:t> and </a:t>
            </a:r>
            <a:r>
              <a:rPr b="1" lang="en" sz="1400"/>
              <a:t>original</a:t>
            </a:r>
            <a:r>
              <a:rPr lang="en" sz="1400"/>
              <a:t> data. </a:t>
            </a:r>
            <a:endParaRPr sz="1400"/>
          </a:p>
        </p:txBody>
      </p:sp>
      <p:sp>
        <p:nvSpPr>
          <p:cNvPr id="527" name="Google Shape;527;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1" name="Shape 531"/>
        <p:cNvGrpSpPr/>
        <p:nvPr/>
      </p:nvGrpSpPr>
      <p:grpSpPr>
        <a:xfrm>
          <a:off x="0" y="0"/>
          <a:ext cx="0" cy="0"/>
          <a:chOff x="0" y="0"/>
          <a:chExt cx="0" cy="0"/>
        </a:xfrm>
      </p:grpSpPr>
      <p:sp>
        <p:nvSpPr>
          <p:cNvPr id="532" name="Google Shape;532;p5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 What Data Is Private</a:t>
            </a:r>
            <a:endParaRPr/>
          </a:p>
        </p:txBody>
      </p:sp>
      <p:sp>
        <p:nvSpPr>
          <p:cNvPr id="533" name="Google Shape;533;p5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Clinical Outcomes are the interesting outcome.</a:t>
            </a:r>
            <a:br>
              <a:rPr lang="en"/>
            </a:br>
            <a:r>
              <a:rPr lang="en"/>
              <a:t>They are, </a:t>
            </a:r>
            <a:r>
              <a:rPr b="1" lang="en"/>
              <a:t>however</a:t>
            </a:r>
            <a:r>
              <a:rPr lang="en"/>
              <a:t>, sensitive data.</a:t>
            </a:r>
            <a:endParaRPr/>
          </a:p>
          <a:p>
            <a:pPr indent="-317500" lvl="1" marL="914400" rtl="0" algn="l">
              <a:spcBef>
                <a:spcPts val="0"/>
              </a:spcBef>
              <a:spcAft>
                <a:spcPts val="0"/>
              </a:spcAft>
              <a:buSzPts val="1400"/>
              <a:buChar char="○"/>
            </a:pPr>
            <a:r>
              <a:rPr lang="en"/>
              <a:t>DAS28 Score, Patient Questionnaires </a:t>
            </a:r>
            <a:endParaRPr/>
          </a:p>
          <a:p>
            <a:pPr indent="-342900" lvl="0" marL="457200" rtl="0" algn="l">
              <a:spcBef>
                <a:spcPts val="0"/>
              </a:spcBef>
              <a:spcAft>
                <a:spcPts val="0"/>
              </a:spcAft>
              <a:buSzPts val="1800"/>
              <a:buChar char="●"/>
            </a:pPr>
            <a:r>
              <a:rPr lang="en"/>
              <a:t>Demographics are </a:t>
            </a:r>
            <a:r>
              <a:rPr b="1" lang="en"/>
              <a:t>quasi-identifiers</a:t>
            </a:r>
            <a:r>
              <a:rPr lang="en"/>
              <a:t>.</a:t>
            </a:r>
            <a:endParaRPr/>
          </a:p>
          <a:p>
            <a:pPr indent="-317500" lvl="1" marL="914400" rtl="0" algn="l">
              <a:spcBef>
                <a:spcPts val="0"/>
              </a:spcBef>
              <a:spcAft>
                <a:spcPts val="0"/>
              </a:spcAft>
              <a:buSzPts val="1400"/>
              <a:buChar char="○"/>
            </a:pPr>
            <a:r>
              <a:rPr lang="en"/>
              <a:t>Sex, Age</a:t>
            </a:r>
            <a:endParaRPr/>
          </a:p>
          <a:p>
            <a:pPr indent="-342900" lvl="0" marL="457200" rtl="0" algn="l">
              <a:spcBef>
                <a:spcPts val="0"/>
              </a:spcBef>
              <a:spcAft>
                <a:spcPts val="0"/>
              </a:spcAft>
              <a:buSzPts val="1800"/>
              <a:buChar char="●"/>
            </a:pPr>
            <a:r>
              <a:rPr lang="en"/>
              <a:t>Treatments</a:t>
            </a:r>
            <a:r>
              <a:rPr lang="en"/>
              <a:t> &amp; Interventions are </a:t>
            </a:r>
            <a:r>
              <a:rPr i="1" lang="en"/>
              <a:t>not</a:t>
            </a:r>
            <a:br>
              <a:rPr i="1" lang="en"/>
            </a:br>
            <a:r>
              <a:rPr i="1" lang="en"/>
              <a:t>necessarily private</a:t>
            </a:r>
            <a:r>
              <a:rPr lang="en"/>
              <a:t>.</a:t>
            </a:r>
            <a:endParaRPr/>
          </a:p>
          <a:p>
            <a:pPr indent="-317500" lvl="1" marL="914400" rtl="0" algn="l">
              <a:spcBef>
                <a:spcPts val="0"/>
              </a:spcBef>
              <a:spcAft>
                <a:spcPts val="0"/>
              </a:spcAft>
              <a:buSzPts val="1400"/>
              <a:buChar char="○"/>
            </a:pPr>
            <a:r>
              <a:rPr lang="en"/>
              <a:t>Drug (Anti-TNF), Supplements (Cortisone)</a:t>
            </a:r>
            <a:endParaRPr/>
          </a:p>
        </p:txBody>
      </p:sp>
      <p:pic>
        <p:nvPicPr>
          <p:cNvPr id="534" name="Google Shape;534;p59"/>
          <p:cNvPicPr preferRelativeResize="0"/>
          <p:nvPr/>
        </p:nvPicPr>
        <p:blipFill>
          <a:blip r:embed="rId3">
            <a:alphaModFix/>
          </a:blip>
          <a:stretch>
            <a:fillRect/>
          </a:stretch>
        </p:blipFill>
        <p:spPr>
          <a:xfrm>
            <a:off x="5715025" y="2090600"/>
            <a:ext cx="3316575" cy="2958275"/>
          </a:xfrm>
          <a:prstGeom prst="rect">
            <a:avLst/>
          </a:prstGeom>
          <a:noFill/>
          <a:ln>
            <a:noFill/>
          </a:ln>
        </p:spPr>
      </p:pic>
      <p:sp>
        <p:nvSpPr>
          <p:cNvPr id="535" name="Google Shape;535;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39" name="Shape 539"/>
        <p:cNvGrpSpPr/>
        <p:nvPr/>
      </p:nvGrpSpPr>
      <p:grpSpPr>
        <a:xfrm>
          <a:off x="0" y="0"/>
          <a:ext cx="0" cy="0"/>
          <a:chOff x="0" y="0"/>
          <a:chExt cx="0" cy="0"/>
        </a:xfrm>
      </p:grpSpPr>
      <p:sp>
        <p:nvSpPr>
          <p:cNvPr id="540" name="Google Shape;540;p6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 </a:t>
            </a:r>
            <a:r>
              <a:rPr lang="en"/>
              <a:t>What Data Is Private</a:t>
            </a:r>
            <a:endParaRPr/>
          </a:p>
        </p:txBody>
      </p:sp>
      <p:sp>
        <p:nvSpPr>
          <p:cNvPr id="541" name="Google Shape;541;p60"/>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Approach: Target </a:t>
            </a:r>
            <a:r>
              <a:rPr b="1" lang="en"/>
              <a:t>Demographics</a:t>
            </a:r>
            <a:r>
              <a:rPr lang="en"/>
              <a:t> and </a:t>
            </a:r>
            <a:r>
              <a:rPr b="1" lang="en"/>
              <a:t>Clinical Outcomes</a:t>
            </a:r>
            <a:br>
              <a:rPr lang="en"/>
            </a:br>
            <a:r>
              <a:rPr lang="en"/>
              <a:t>for Differential Privacy</a:t>
            </a:r>
            <a:endParaRPr/>
          </a:p>
        </p:txBody>
      </p:sp>
      <p:pic>
        <p:nvPicPr>
          <p:cNvPr id="542" name="Google Shape;542;p60"/>
          <p:cNvPicPr preferRelativeResize="0"/>
          <p:nvPr/>
        </p:nvPicPr>
        <p:blipFill>
          <a:blip r:embed="rId3">
            <a:alphaModFix/>
          </a:blip>
          <a:stretch>
            <a:fillRect/>
          </a:stretch>
        </p:blipFill>
        <p:spPr>
          <a:xfrm>
            <a:off x="3656169" y="2130725"/>
            <a:ext cx="5383682" cy="2958275"/>
          </a:xfrm>
          <a:prstGeom prst="rect">
            <a:avLst/>
          </a:prstGeom>
          <a:noFill/>
          <a:ln>
            <a:noFill/>
          </a:ln>
        </p:spPr>
      </p:pic>
      <p:sp>
        <p:nvSpPr>
          <p:cNvPr id="543" name="Google Shape;543;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47" name="Shape 547"/>
        <p:cNvGrpSpPr/>
        <p:nvPr/>
      </p:nvGrpSpPr>
      <p:grpSpPr>
        <a:xfrm>
          <a:off x="0" y="0"/>
          <a:ext cx="0" cy="0"/>
          <a:chOff x="0" y="0"/>
          <a:chExt cx="0" cy="0"/>
        </a:xfrm>
      </p:grpSpPr>
      <p:sp>
        <p:nvSpPr>
          <p:cNvPr id="548" name="Google Shape;548;p6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 Building a Public Dataset from Private Data</a:t>
            </a:r>
            <a:endParaRPr/>
          </a:p>
        </p:txBody>
      </p:sp>
      <p:sp>
        <p:nvSpPr>
          <p:cNvPr id="549" name="Google Shape;549;p6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Data Collection is cyclical and iterative.</a:t>
            </a:r>
            <a:endParaRPr/>
          </a:p>
          <a:p>
            <a:pPr indent="-317500" lvl="1" marL="914400" rtl="0" algn="l">
              <a:spcBef>
                <a:spcPts val="0"/>
              </a:spcBef>
              <a:spcAft>
                <a:spcPts val="0"/>
              </a:spcAft>
              <a:buSzPts val="1400"/>
              <a:buChar char="○"/>
            </a:pPr>
            <a:r>
              <a:rPr lang="en"/>
              <a:t>New patients may be added to data over-time, and therefore</a:t>
            </a:r>
            <a:br>
              <a:rPr lang="en"/>
            </a:br>
            <a:r>
              <a:rPr lang="en"/>
              <a:t>an </a:t>
            </a:r>
            <a:r>
              <a:rPr b="1" lang="en"/>
              <a:t>online</a:t>
            </a:r>
            <a:r>
              <a:rPr lang="en"/>
              <a:t> </a:t>
            </a:r>
            <a:r>
              <a:rPr b="1" lang="en"/>
              <a:t>algorithm</a:t>
            </a:r>
            <a:r>
              <a:rPr lang="en"/>
              <a:t> is desirable.</a:t>
            </a:r>
            <a:endParaRPr/>
          </a:p>
          <a:p>
            <a:pPr indent="-342900" lvl="0" marL="457200" rtl="0" algn="l">
              <a:spcBef>
                <a:spcPts val="0"/>
              </a:spcBef>
              <a:spcAft>
                <a:spcPts val="0"/>
              </a:spcAft>
              <a:buSzPts val="1800"/>
              <a:buChar char="●"/>
            </a:pPr>
            <a:r>
              <a:rPr lang="en"/>
              <a:t>Therefore </a:t>
            </a:r>
            <a:r>
              <a:rPr b="1" lang="en"/>
              <a:t>Local</a:t>
            </a:r>
            <a:r>
              <a:rPr lang="en"/>
              <a:t> </a:t>
            </a:r>
            <a:r>
              <a:rPr b="1" lang="en"/>
              <a:t>Differential</a:t>
            </a:r>
            <a:r>
              <a:rPr lang="en"/>
              <a:t> </a:t>
            </a:r>
            <a:r>
              <a:rPr b="1" lang="en"/>
              <a:t>Privacy</a:t>
            </a:r>
            <a:endParaRPr b="1"/>
          </a:p>
          <a:p>
            <a:pPr indent="-317500" lvl="1" marL="914400" rtl="0" algn="l">
              <a:spcBef>
                <a:spcPts val="0"/>
              </a:spcBef>
              <a:spcAft>
                <a:spcPts val="0"/>
              </a:spcAft>
              <a:buSzPts val="1400"/>
              <a:buChar char="○"/>
            </a:pPr>
            <a:r>
              <a:rPr lang="en"/>
              <a:t>Saves us from incurring penalties to epsilon,</a:t>
            </a:r>
            <a:br>
              <a:rPr lang="en"/>
            </a:br>
            <a:r>
              <a:rPr lang="en"/>
              <a:t>through re-releases of data.</a:t>
            </a:r>
            <a:endParaRPr/>
          </a:p>
          <a:p>
            <a:pPr indent="-317500" lvl="1" marL="914400" rtl="0" algn="l">
              <a:spcBef>
                <a:spcPts val="0"/>
              </a:spcBef>
              <a:spcAft>
                <a:spcPts val="0"/>
              </a:spcAft>
              <a:buSzPts val="1400"/>
              <a:buChar char="○"/>
            </a:pPr>
            <a:r>
              <a:rPr lang="en"/>
              <a:t>Much</a:t>
            </a:r>
            <a:r>
              <a:rPr b="1" lang="en"/>
              <a:t> </a:t>
            </a:r>
            <a:r>
              <a:rPr lang="en"/>
              <a:t>higher perturbation than with</a:t>
            </a:r>
            <a:br>
              <a:rPr lang="en"/>
            </a:br>
            <a:r>
              <a:rPr lang="en"/>
              <a:t>Centralised DP.</a:t>
            </a:r>
            <a:endParaRPr/>
          </a:p>
          <a:p>
            <a:pPr indent="-317500" lvl="1" marL="914400" rtl="0" algn="l">
              <a:spcBef>
                <a:spcPts val="0"/>
              </a:spcBef>
              <a:spcAft>
                <a:spcPts val="0"/>
              </a:spcAft>
              <a:buSzPts val="1400"/>
              <a:buChar char="○"/>
            </a:pPr>
            <a:r>
              <a:t/>
            </a:r>
            <a:endParaRPr/>
          </a:p>
        </p:txBody>
      </p:sp>
      <p:pic>
        <p:nvPicPr>
          <p:cNvPr id="550" name="Google Shape;550;p61"/>
          <p:cNvPicPr preferRelativeResize="0"/>
          <p:nvPr/>
        </p:nvPicPr>
        <p:blipFill>
          <a:blip r:embed="rId3">
            <a:alphaModFix/>
          </a:blip>
          <a:stretch>
            <a:fillRect/>
          </a:stretch>
        </p:blipFill>
        <p:spPr>
          <a:xfrm>
            <a:off x="6193725" y="2197550"/>
            <a:ext cx="2950276" cy="2945950"/>
          </a:xfrm>
          <a:prstGeom prst="rect">
            <a:avLst/>
          </a:prstGeom>
          <a:noFill/>
          <a:ln>
            <a:noFill/>
          </a:ln>
        </p:spPr>
      </p:pic>
      <p:pic>
        <p:nvPicPr>
          <p:cNvPr id="551" name="Google Shape;551;p61"/>
          <p:cNvPicPr preferRelativeResize="0"/>
          <p:nvPr/>
        </p:nvPicPr>
        <p:blipFill>
          <a:blip r:embed="rId4">
            <a:alphaModFix/>
          </a:blip>
          <a:stretch>
            <a:fillRect/>
          </a:stretch>
        </p:blipFill>
        <p:spPr>
          <a:xfrm>
            <a:off x="653538" y="3697575"/>
            <a:ext cx="4581525" cy="1257300"/>
          </a:xfrm>
          <a:prstGeom prst="rect">
            <a:avLst/>
          </a:prstGeom>
          <a:noFill/>
          <a:ln>
            <a:noFill/>
          </a:ln>
        </p:spPr>
      </p:pic>
      <p:sp>
        <p:nvSpPr>
          <p:cNvPr id="552" name="Google Shape;552;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6" name="Shape 556"/>
        <p:cNvGrpSpPr/>
        <p:nvPr/>
      </p:nvGrpSpPr>
      <p:grpSpPr>
        <a:xfrm>
          <a:off x="0" y="0"/>
          <a:ext cx="0" cy="0"/>
          <a:chOff x="0" y="0"/>
          <a:chExt cx="0" cy="0"/>
        </a:xfrm>
      </p:grpSpPr>
      <p:sp>
        <p:nvSpPr>
          <p:cNvPr id="557" name="Google Shape;557;p62"/>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 to Switch Windows!</a:t>
            </a:r>
            <a:endParaRPr/>
          </a:p>
        </p:txBody>
      </p:sp>
      <p:sp>
        <p:nvSpPr>
          <p:cNvPr id="558" name="Google Shape;55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8"/>
          <p:cNvSpPr txBox="1"/>
          <p:nvPr>
            <p:ph idx="1" type="body"/>
          </p:nvPr>
        </p:nvSpPr>
        <p:spPr>
          <a:xfrm>
            <a:off x="311700" y="1468825"/>
            <a:ext cx="27324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Serif"/>
                <a:ea typeface="Roboto Serif"/>
                <a:cs typeface="Roboto Serif"/>
                <a:sym typeface="Roboto Serif"/>
              </a:rPr>
              <a:t>The working solution has been performing statistics or modelling data </a:t>
            </a:r>
            <a:r>
              <a:rPr b="1" lang="en" sz="1400">
                <a:latin typeface="Roboto Serif"/>
                <a:ea typeface="Roboto Serif"/>
                <a:cs typeface="Roboto Serif"/>
                <a:sym typeface="Roboto Serif"/>
              </a:rPr>
              <a:t>locally</a:t>
            </a:r>
            <a:r>
              <a:rPr lang="en" sz="1400">
                <a:latin typeface="Roboto Serif"/>
                <a:ea typeface="Roboto Serif"/>
                <a:cs typeface="Roboto Serif"/>
                <a:sym typeface="Roboto Serif"/>
              </a:rPr>
              <a:t>.</a:t>
            </a:r>
            <a:endParaRPr sz="1400">
              <a:latin typeface="Roboto Serif"/>
              <a:ea typeface="Roboto Serif"/>
              <a:cs typeface="Roboto Serif"/>
              <a:sym typeface="Roboto Serif"/>
            </a:endParaRPr>
          </a:p>
          <a:p>
            <a:pPr indent="0" lvl="0" marL="0" rtl="0" algn="l">
              <a:spcBef>
                <a:spcPts val="1600"/>
              </a:spcBef>
              <a:spcAft>
                <a:spcPts val="1600"/>
              </a:spcAft>
              <a:buNone/>
            </a:pPr>
            <a:r>
              <a:t/>
            </a:r>
            <a:endParaRPr sz="1400"/>
          </a:p>
        </p:txBody>
      </p:sp>
      <p:sp>
        <p:nvSpPr>
          <p:cNvPr id="152" name="Google Shape;152;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Prologue: It all began with borders…</a:t>
            </a:r>
            <a:endParaRPr/>
          </a:p>
        </p:txBody>
      </p:sp>
      <p:pic>
        <p:nvPicPr>
          <p:cNvPr id="153" name="Google Shape;153;p18"/>
          <p:cNvPicPr preferRelativeResize="0"/>
          <p:nvPr/>
        </p:nvPicPr>
        <p:blipFill>
          <a:blip r:embed="rId3">
            <a:alphaModFix/>
          </a:blip>
          <a:stretch>
            <a:fillRect/>
          </a:stretch>
        </p:blipFill>
        <p:spPr>
          <a:xfrm>
            <a:off x="4726512" y="1291312"/>
            <a:ext cx="2732244" cy="3528457"/>
          </a:xfrm>
          <a:prstGeom prst="rect">
            <a:avLst/>
          </a:prstGeom>
          <a:noFill/>
          <a:ln>
            <a:noFill/>
          </a:ln>
        </p:spPr>
      </p:pic>
      <p:sp>
        <p:nvSpPr>
          <p:cNvPr id="154" name="Google Shape;154;p18"/>
          <p:cNvSpPr/>
          <p:nvPr/>
        </p:nvSpPr>
        <p:spPr>
          <a:xfrm rot="1920477">
            <a:off x="3238507" y="3839341"/>
            <a:ext cx="1422920" cy="887410"/>
          </a:xfrm>
          <a:prstGeom prst="teardrop">
            <a:avLst>
              <a:gd fmla="val 17219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rot="3875253">
            <a:off x="3144289" y="2129502"/>
            <a:ext cx="1393978" cy="1156321"/>
          </a:xfrm>
          <a:prstGeom prst="teardrop">
            <a:avLst>
              <a:gd fmla="val 18218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8"/>
          <p:cNvSpPr/>
          <p:nvPr/>
        </p:nvSpPr>
        <p:spPr>
          <a:xfrm rot="-10117824">
            <a:off x="7149664" y="2851445"/>
            <a:ext cx="1807878" cy="827353"/>
          </a:xfrm>
          <a:prstGeom prst="teardrop">
            <a:avLst>
              <a:gd fmla="val 20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3317939" y="2327244"/>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sp>
        <p:nvSpPr>
          <p:cNvPr id="158" name="Google Shape;158;p18"/>
          <p:cNvSpPr/>
          <p:nvPr/>
        </p:nvSpPr>
        <p:spPr>
          <a:xfrm>
            <a:off x="7949228" y="3200118"/>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grpSp>
        <p:nvGrpSpPr>
          <p:cNvPr id="159" name="Google Shape;159;p18"/>
          <p:cNvGrpSpPr/>
          <p:nvPr/>
        </p:nvGrpSpPr>
        <p:grpSpPr>
          <a:xfrm>
            <a:off x="7345882" y="2979588"/>
            <a:ext cx="301624" cy="500094"/>
            <a:chOff x="2710925" y="5099125"/>
            <a:chExt cx="322800" cy="693900"/>
          </a:xfrm>
        </p:grpSpPr>
        <p:sp>
          <p:nvSpPr>
            <p:cNvPr id="160" name="Google Shape;160;p18"/>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62" name="Google Shape;162;p18"/>
          <p:cNvPicPr preferRelativeResize="0"/>
          <p:nvPr/>
        </p:nvPicPr>
        <p:blipFill>
          <a:blip r:embed="rId4">
            <a:alphaModFix/>
          </a:blip>
          <a:stretch>
            <a:fillRect/>
          </a:stretch>
        </p:blipFill>
        <p:spPr>
          <a:xfrm>
            <a:off x="7561647" y="3306231"/>
            <a:ext cx="355107" cy="228771"/>
          </a:xfrm>
          <a:prstGeom prst="rect">
            <a:avLst/>
          </a:prstGeom>
          <a:noFill/>
          <a:ln>
            <a:noFill/>
          </a:ln>
        </p:spPr>
      </p:pic>
      <p:sp>
        <p:nvSpPr>
          <p:cNvPr id="163" name="Google Shape;163;p18"/>
          <p:cNvSpPr/>
          <p:nvPr/>
        </p:nvSpPr>
        <p:spPr>
          <a:xfrm>
            <a:off x="3356621" y="3996392"/>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sp>
        <p:nvSpPr>
          <p:cNvPr id="164" name="Google Shape;164;p18"/>
          <p:cNvSpPr/>
          <p:nvPr/>
        </p:nvSpPr>
        <p:spPr>
          <a:xfrm>
            <a:off x="7949220" y="2769915"/>
            <a:ext cx="864300" cy="44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Model</a:t>
            </a:r>
            <a:endParaRPr/>
          </a:p>
        </p:txBody>
      </p:sp>
      <p:sp>
        <p:nvSpPr>
          <p:cNvPr id="165" name="Google Shape;165;p18"/>
          <p:cNvSpPr/>
          <p:nvPr/>
        </p:nvSpPr>
        <p:spPr>
          <a:xfrm>
            <a:off x="3317928" y="2768318"/>
            <a:ext cx="864300" cy="44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Model</a:t>
            </a:r>
            <a:endParaRPr/>
          </a:p>
        </p:txBody>
      </p:sp>
      <p:sp>
        <p:nvSpPr>
          <p:cNvPr id="166" name="Google Shape;166;p18"/>
          <p:cNvSpPr/>
          <p:nvPr/>
        </p:nvSpPr>
        <p:spPr>
          <a:xfrm>
            <a:off x="3356613" y="4394674"/>
            <a:ext cx="864300" cy="441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Model</a:t>
            </a:r>
            <a:endParaRPr/>
          </a:p>
        </p:txBody>
      </p:sp>
      <p:grpSp>
        <p:nvGrpSpPr>
          <p:cNvPr id="167" name="Google Shape;167;p18"/>
          <p:cNvGrpSpPr/>
          <p:nvPr/>
        </p:nvGrpSpPr>
        <p:grpSpPr>
          <a:xfrm>
            <a:off x="4329742" y="4148696"/>
            <a:ext cx="301624" cy="500094"/>
            <a:chOff x="2710925" y="5099125"/>
            <a:chExt cx="322800" cy="693900"/>
          </a:xfrm>
        </p:grpSpPr>
        <p:sp>
          <p:nvSpPr>
            <p:cNvPr id="168" name="Google Shape;168;p18"/>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8"/>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0" name="Google Shape;170;p18"/>
          <p:cNvPicPr preferRelativeResize="0"/>
          <p:nvPr/>
        </p:nvPicPr>
        <p:blipFill>
          <a:blip r:embed="rId5">
            <a:alphaModFix/>
          </a:blip>
          <a:stretch>
            <a:fillRect/>
          </a:stretch>
        </p:blipFill>
        <p:spPr>
          <a:xfrm>
            <a:off x="4470040" y="4501483"/>
            <a:ext cx="294133" cy="228771"/>
          </a:xfrm>
          <a:prstGeom prst="rect">
            <a:avLst/>
          </a:prstGeom>
          <a:noFill/>
          <a:ln>
            <a:noFill/>
          </a:ln>
        </p:spPr>
      </p:pic>
      <p:sp>
        <p:nvSpPr>
          <p:cNvPr id="171" name="Google Shape;171;p18"/>
          <p:cNvSpPr txBox="1"/>
          <p:nvPr/>
        </p:nvSpPr>
        <p:spPr>
          <a:xfrm>
            <a:off x="5876532" y="4368875"/>
            <a:ext cx="2085600" cy="492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Wikimedia:Scandinavia location map.svg</a:t>
            </a:r>
            <a:endParaRPr sz="1000">
              <a:solidFill>
                <a:srgbClr val="FF0000"/>
              </a:solidFill>
            </a:endParaRPr>
          </a:p>
        </p:txBody>
      </p:sp>
      <p:cxnSp>
        <p:nvCxnSpPr>
          <p:cNvPr id="172" name="Google Shape;172;p18"/>
          <p:cNvCxnSpPr/>
          <p:nvPr/>
        </p:nvCxnSpPr>
        <p:spPr>
          <a:xfrm rot="10800000">
            <a:off x="4209161" y="4392911"/>
            <a:ext cx="11700" cy="222300"/>
          </a:xfrm>
          <a:prstGeom prst="straightConnector1">
            <a:avLst/>
          </a:prstGeom>
          <a:noFill/>
          <a:ln cap="flat" cmpd="sng" w="9525">
            <a:solidFill>
              <a:schemeClr val="dk2"/>
            </a:solidFill>
            <a:prstDash val="solid"/>
            <a:round/>
            <a:headEnd len="med" w="med" type="none"/>
            <a:tailEnd len="med" w="med" type="none"/>
          </a:ln>
        </p:spPr>
      </p:cxnSp>
      <p:cxnSp>
        <p:nvCxnSpPr>
          <p:cNvPr id="173" name="Google Shape;173;p18"/>
          <p:cNvCxnSpPr>
            <a:stCxn id="166" idx="3"/>
            <a:endCxn id="168" idx="1"/>
          </p:cNvCxnSpPr>
          <p:nvPr/>
        </p:nvCxnSpPr>
        <p:spPr>
          <a:xfrm flipH="1" rot="10800000">
            <a:off x="4220913" y="4398874"/>
            <a:ext cx="108900" cy="216300"/>
          </a:xfrm>
          <a:prstGeom prst="straightConnector1">
            <a:avLst/>
          </a:prstGeom>
          <a:noFill/>
          <a:ln cap="flat" cmpd="sng" w="38100">
            <a:solidFill>
              <a:schemeClr val="dk1"/>
            </a:solidFill>
            <a:prstDash val="solid"/>
            <a:round/>
            <a:headEnd len="med" w="med" type="none"/>
            <a:tailEnd len="med" w="med" type="none"/>
          </a:ln>
        </p:spPr>
      </p:cxnSp>
      <p:cxnSp>
        <p:nvCxnSpPr>
          <p:cNvPr id="174" name="Google Shape;174;p18"/>
          <p:cNvCxnSpPr>
            <a:stCxn id="164" idx="1"/>
            <a:endCxn id="160" idx="3"/>
          </p:cNvCxnSpPr>
          <p:nvPr/>
        </p:nvCxnSpPr>
        <p:spPr>
          <a:xfrm flipH="1">
            <a:off x="7647420" y="2990415"/>
            <a:ext cx="301800" cy="239100"/>
          </a:xfrm>
          <a:prstGeom prst="straightConnector1">
            <a:avLst/>
          </a:prstGeom>
          <a:noFill/>
          <a:ln cap="flat" cmpd="sng" w="38100">
            <a:solidFill>
              <a:schemeClr val="dk1"/>
            </a:solidFill>
            <a:prstDash val="solid"/>
            <a:round/>
            <a:headEnd len="med" w="med" type="none"/>
            <a:tailEnd len="med" w="med" type="none"/>
          </a:ln>
        </p:spPr>
      </p:cxnSp>
      <p:cxnSp>
        <p:nvCxnSpPr>
          <p:cNvPr id="175" name="Google Shape;175;p18"/>
          <p:cNvCxnSpPr>
            <a:stCxn id="165" idx="3"/>
            <a:endCxn id="165" idx="3"/>
          </p:cNvCxnSpPr>
          <p:nvPr/>
        </p:nvCxnSpPr>
        <p:spPr>
          <a:xfrm>
            <a:off x="4182228" y="2988818"/>
            <a:ext cx="0" cy="0"/>
          </a:xfrm>
          <a:prstGeom prst="straightConnector1">
            <a:avLst/>
          </a:prstGeom>
          <a:noFill/>
          <a:ln cap="flat" cmpd="sng" w="9525">
            <a:solidFill>
              <a:schemeClr val="dk2"/>
            </a:solidFill>
            <a:prstDash val="solid"/>
            <a:round/>
            <a:headEnd len="med" w="med" type="none"/>
            <a:tailEnd len="med" w="med" type="none"/>
          </a:ln>
        </p:spPr>
      </p:cxnSp>
      <p:cxnSp>
        <p:nvCxnSpPr>
          <p:cNvPr id="176" name="Google Shape;176;p18"/>
          <p:cNvCxnSpPr>
            <a:stCxn id="165" idx="3"/>
            <a:endCxn id="177" idx="0"/>
          </p:cNvCxnSpPr>
          <p:nvPr/>
        </p:nvCxnSpPr>
        <p:spPr>
          <a:xfrm>
            <a:off x="4182228" y="2988818"/>
            <a:ext cx="420000" cy="55800"/>
          </a:xfrm>
          <a:prstGeom prst="straightConnector1">
            <a:avLst/>
          </a:prstGeom>
          <a:noFill/>
          <a:ln cap="flat" cmpd="sng" w="38100">
            <a:solidFill>
              <a:schemeClr val="dk1"/>
            </a:solidFill>
            <a:prstDash val="solid"/>
            <a:round/>
            <a:headEnd len="med" w="med" type="none"/>
            <a:tailEnd len="med" w="med" type="none"/>
          </a:ln>
        </p:spPr>
      </p:cxnSp>
      <p:grpSp>
        <p:nvGrpSpPr>
          <p:cNvPr id="178" name="Google Shape;178;p18"/>
          <p:cNvGrpSpPr/>
          <p:nvPr/>
        </p:nvGrpSpPr>
        <p:grpSpPr>
          <a:xfrm>
            <a:off x="4284507" y="2694968"/>
            <a:ext cx="301624" cy="500094"/>
            <a:chOff x="2710925" y="5099125"/>
            <a:chExt cx="322800" cy="693900"/>
          </a:xfrm>
        </p:grpSpPr>
        <p:sp>
          <p:nvSpPr>
            <p:cNvPr id="179" name="Google Shape;179;p18"/>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8"/>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77" name="Google Shape;177;p18"/>
          <p:cNvPicPr preferRelativeResize="0"/>
          <p:nvPr/>
        </p:nvPicPr>
        <p:blipFill>
          <a:blip r:embed="rId6">
            <a:alphaModFix/>
          </a:blip>
          <a:stretch>
            <a:fillRect/>
          </a:stretch>
        </p:blipFill>
        <p:spPr>
          <a:xfrm>
            <a:off x="4424795" y="3044724"/>
            <a:ext cx="355104" cy="265767"/>
          </a:xfrm>
          <a:prstGeom prst="rect">
            <a:avLst/>
          </a:prstGeom>
          <a:noFill/>
          <a:ln>
            <a:noFill/>
          </a:ln>
        </p:spPr>
      </p:pic>
      <p:sp>
        <p:nvSpPr>
          <p:cNvPr id="181" name="Google Shape;181;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2" name="Shape 562"/>
        <p:cNvGrpSpPr/>
        <p:nvPr/>
      </p:nvGrpSpPr>
      <p:grpSpPr>
        <a:xfrm>
          <a:off x="0" y="0"/>
          <a:ext cx="0" cy="0"/>
          <a:chOff x="0" y="0"/>
          <a:chExt cx="0" cy="0"/>
        </a:xfrm>
      </p:grpSpPr>
      <p:sp>
        <p:nvSpPr>
          <p:cNvPr id="563" name="Google Shape;563;p63"/>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a:t>
            </a:r>
            <a:endParaRPr/>
          </a:p>
        </p:txBody>
      </p:sp>
      <p:sp>
        <p:nvSpPr>
          <p:cNvPr id="564" name="Google Shape;564;p63"/>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317500" lvl="0" marL="457200" rtl="0" algn="l">
              <a:spcBef>
                <a:spcPts val="0"/>
              </a:spcBef>
              <a:spcAft>
                <a:spcPts val="0"/>
              </a:spcAft>
              <a:buSzPts val="1400"/>
              <a:buChar char="●"/>
            </a:pPr>
            <a:r>
              <a:rPr b="1" lang="en" sz="1400"/>
              <a:t>Run multiple iterations, report loss metrics.</a:t>
            </a:r>
            <a:endParaRPr b="1" sz="1400"/>
          </a:p>
          <a:p>
            <a:pPr indent="-317500" lvl="0" marL="457200" rtl="0" algn="l">
              <a:spcBef>
                <a:spcPts val="0"/>
              </a:spcBef>
              <a:spcAft>
                <a:spcPts val="0"/>
              </a:spcAft>
              <a:buSzPts val="1400"/>
              <a:buChar char="●"/>
            </a:pPr>
            <a:r>
              <a:rPr b="1" lang="en" sz="1400"/>
              <a:t>How to allocate Epsilon?</a:t>
            </a:r>
            <a:endParaRPr b="1" sz="1400"/>
          </a:p>
          <a:p>
            <a:pPr indent="-317500" lvl="1" marL="914400" rtl="0" algn="l">
              <a:spcBef>
                <a:spcPts val="0"/>
              </a:spcBef>
              <a:spcAft>
                <a:spcPts val="0"/>
              </a:spcAft>
              <a:buSzPts val="1400"/>
              <a:buChar char="○"/>
            </a:pPr>
            <a:r>
              <a:rPr b="1" lang="en"/>
              <a:t>Grid-Search</a:t>
            </a:r>
            <a:endParaRPr b="1"/>
          </a:p>
          <a:p>
            <a:pPr indent="-342900" lvl="0" marL="457200" rtl="0" algn="l">
              <a:spcBef>
                <a:spcPts val="0"/>
              </a:spcBef>
              <a:spcAft>
                <a:spcPts val="0"/>
              </a:spcAft>
              <a:buSzPts val="1800"/>
              <a:buChar char="●"/>
            </a:pPr>
            <a:r>
              <a:rPr b="1" lang="en"/>
              <a:t>Missing Data</a:t>
            </a:r>
            <a:endParaRPr b="1"/>
          </a:p>
          <a:p>
            <a:pPr indent="-317500" lvl="1" marL="914400" rtl="0" algn="l">
              <a:spcBef>
                <a:spcPts val="0"/>
              </a:spcBef>
              <a:spcAft>
                <a:spcPts val="0"/>
              </a:spcAft>
              <a:buSzPts val="1400"/>
              <a:buChar char="○"/>
            </a:pPr>
            <a:r>
              <a:rPr b="1" lang="en"/>
              <a:t>Plentitude of missing data drops us from 10000 data points to some 2000.</a:t>
            </a:r>
            <a:endParaRPr b="1"/>
          </a:p>
        </p:txBody>
      </p:sp>
      <p:sp>
        <p:nvSpPr>
          <p:cNvPr id="565" name="Google Shape;565;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19"/>
          <p:cNvSpPr txBox="1"/>
          <p:nvPr>
            <p:ph idx="1" type="body"/>
          </p:nvPr>
        </p:nvSpPr>
        <p:spPr>
          <a:xfrm>
            <a:off x="311700" y="1468825"/>
            <a:ext cx="27324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latin typeface="Roboto Serif"/>
                <a:ea typeface="Roboto Serif"/>
                <a:cs typeface="Roboto Serif"/>
                <a:sym typeface="Roboto Serif"/>
              </a:rPr>
              <a:t>Proposal: What if we used </a:t>
            </a:r>
            <a:r>
              <a:rPr b="1" i="1" lang="en" sz="1400">
                <a:latin typeface="Roboto Serif"/>
                <a:ea typeface="Roboto Serif"/>
                <a:cs typeface="Roboto Serif"/>
                <a:sym typeface="Roboto Serif"/>
              </a:rPr>
              <a:t>Differential Privacy</a:t>
            </a:r>
            <a:r>
              <a:rPr lang="en" sz="1400">
                <a:latin typeface="Roboto Serif"/>
                <a:ea typeface="Roboto Serif"/>
                <a:cs typeface="Roboto Serif"/>
                <a:sym typeface="Roboto Serif"/>
              </a:rPr>
              <a:t> to render data where individuals were no longer identifiable?</a:t>
            </a:r>
            <a:endParaRPr sz="1400">
              <a:latin typeface="Roboto Serif"/>
              <a:ea typeface="Roboto Serif"/>
              <a:cs typeface="Roboto Serif"/>
              <a:sym typeface="Roboto Serif"/>
            </a:endParaRPr>
          </a:p>
          <a:p>
            <a:pPr indent="0" lvl="0" marL="0" rtl="0" algn="l">
              <a:spcBef>
                <a:spcPts val="1600"/>
              </a:spcBef>
              <a:spcAft>
                <a:spcPts val="0"/>
              </a:spcAft>
              <a:buNone/>
            </a:pPr>
            <a:r>
              <a:rPr lang="en" sz="1400">
                <a:latin typeface="Roboto Serif"/>
                <a:ea typeface="Roboto Serif"/>
                <a:cs typeface="Roboto Serif"/>
                <a:sym typeface="Roboto Serif"/>
              </a:rPr>
              <a:t>This would allows us to send data freely between centers.</a:t>
            </a:r>
            <a:endParaRPr sz="1400">
              <a:latin typeface="Roboto Serif"/>
              <a:ea typeface="Roboto Serif"/>
              <a:cs typeface="Roboto Serif"/>
              <a:sym typeface="Roboto Serif"/>
            </a:endParaRPr>
          </a:p>
          <a:p>
            <a:pPr indent="0" lvl="0" marL="0" rtl="0" algn="l">
              <a:spcBef>
                <a:spcPts val="1600"/>
              </a:spcBef>
              <a:spcAft>
                <a:spcPts val="1600"/>
              </a:spcAft>
              <a:buNone/>
            </a:pPr>
            <a:r>
              <a:t/>
            </a:r>
            <a:endParaRPr sz="1400"/>
          </a:p>
        </p:txBody>
      </p:sp>
      <p:sp>
        <p:nvSpPr>
          <p:cNvPr id="187" name="Google Shape;187;p1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Enter Differential Privacy</a:t>
            </a:r>
            <a:endParaRPr/>
          </a:p>
        </p:txBody>
      </p:sp>
      <p:pic>
        <p:nvPicPr>
          <p:cNvPr id="188" name="Google Shape;188;p19"/>
          <p:cNvPicPr preferRelativeResize="0"/>
          <p:nvPr/>
        </p:nvPicPr>
        <p:blipFill>
          <a:blip r:embed="rId3">
            <a:alphaModFix/>
          </a:blip>
          <a:stretch>
            <a:fillRect/>
          </a:stretch>
        </p:blipFill>
        <p:spPr>
          <a:xfrm>
            <a:off x="4726512" y="1291312"/>
            <a:ext cx="2732244" cy="3528457"/>
          </a:xfrm>
          <a:prstGeom prst="rect">
            <a:avLst/>
          </a:prstGeom>
          <a:noFill/>
          <a:ln>
            <a:noFill/>
          </a:ln>
        </p:spPr>
      </p:pic>
      <p:sp>
        <p:nvSpPr>
          <p:cNvPr id="189" name="Google Shape;189;p19"/>
          <p:cNvSpPr/>
          <p:nvPr/>
        </p:nvSpPr>
        <p:spPr>
          <a:xfrm rot="1920477">
            <a:off x="3238507" y="3839341"/>
            <a:ext cx="1422920" cy="887410"/>
          </a:xfrm>
          <a:prstGeom prst="teardrop">
            <a:avLst>
              <a:gd fmla="val 17219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9"/>
          <p:cNvSpPr/>
          <p:nvPr/>
        </p:nvSpPr>
        <p:spPr>
          <a:xfrm rot="3875253">
            <a:off x="3144289" y="2129502"/>
            <a:ext cx="1393978" cy="1156321"/>
          </a:xfrm>
          <a:prstGeom prst="teardrop">
            <a:avLst>
              <a:gd fmla="val 182183"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9"/>
          <p:cNvSpPr/>
          <p:nvPr/>
        </p:nvSpPr>
        <p:spPr>
          <a:xfrm rot="-10117824">
            <a:off x="7149664" y="2851445"/>
            <a:ext cx="1807878" cy="827353"/>
          </a:xfrm>
          <a:prstGeom prst="teardrop">
            <a:avLst>
              <a:gd fmla="val 20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9"/>
          <p:cNvSpPr/>
          <p:nvPr/>
        </p:nvSpPr>
        <p:spPr>
          <a:xfrm>
            <a:off x="3371714" y="2603719"/>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sp>
        <p:nvSpPr>
          <p:cNvPr id="193" name="Google Shape;193;p19"/>
          <p:cNvSpPr/>
          <p:nvPr/>
        </p:nvSpPr>
        <p:spPr>
          <a:xfrm>
            <a:off x="7949228" y="2835031"/>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grpSp>
        <p:nvGrpSpPr>
          <p:cNvPr id="194" name="Google Shape;194;p19"/>
          <p:cNvGrpSpPr/>
          <p:nvPr/>
        </p:nvGrpSpPr>
        <p:grpSpPr>
          <a:xfrm>
            <a:off x="7345882" y="2979588"/>
            <a:ext cx="301624" cy="500094"/>
            <a:chOff x="2710925" y="5099125"/>
            <a:chExt cx="322800" cy="693900"/>
          </a:xfrm>
        </p:grpSpPr>
        <p:sp>
          <p:nvSpPr>
            <p:cNvPr id="195" name="Google Shape;195;p19"/>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9"/>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97" name="Google Shape;197;p19"/>
          <p:cNvPicPr preferRelativeResize="0"/>
          <p:nvPr/>
        </p:nvPicPr>
        <p:blipFill>
          <a:blip r:embed="rId4">
            <a:alphaModFix/>
          </a:blip>
          <a:stretch>
            <a:fillRect/>
          </a:stretch>
        </p:blipFill>
        <p:spPr>
          <a:xfrm>
            <a:off x="7561647" y="3306231"/>
            <a:ext cx="355107" cy="228771"/>
          </a:xfrm>
          <a:prstGeom prst="rect">
            <a:avLst/>
          </a:prstGeom>
          <a:noFill/>
          <a:ln>
            <a:noFill/>
          </a:ln>
        </p:spPr>
      </p:pic>
      <p:sp>
        <p:nvSpPr>
          <p:cNvPr id="198" name="Google Shape;198;p19"/>
          <p:cNvSpPr/>
          <p:nvPr/>
        </p:nvSpPr>
        <p:spPr>
          <a:xfrm>
            <a:off x="3370321" y="4178242"/>
            <a:ext cx="864300" cy="441000"/>
          </a:xfrm>
          <a:prstGeom prst="rect">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Local Data</a:t>
            </a:r>
            <a:endParaRPr/>
          </a:p>
        </p:txBody>
      </p:sp>
      <p:grpSp>
        <p:nvGrpSpPr>
          <p:cNvPr id="199" name="Google Shape;199;p19"/>
          <p:cNvGrpSpPr/>
          <p:nvPr/>
        </p:nvGrpSpPr>
        <p:grpSpPr>
          <a:xfrm>
            <a:off x="4329742" y="4148696"/>
            <a:ext cx="301624" cy="500094"/>
            <a:chOff x="2710925" y="5099125"/>
            <a:chExt cx="322800" cy="693900"/>
          </a:xfrm>
        </p:grpSpPr>
        <p:sp>
          <p:nvSpPr>
            <p:cNvPr id="200" name="Google Shape;200;p19"/>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9"/>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2" name="Google Shape;202;p19"/>
          <p:cNvPicPr preferRelativeResize="0"/>
          <p:nvPr/>
        </p:nvPicPr>
        <p:blipFill>
          <a:blip r:embed="rId5">
            <a:alphaModFix/>
          </a:blip>
          <a:stretch>
            <a:fillRect/>
          </a:stretch>
        </p:blipFill>
        <p:spPr>
          <a:xfrm>
            <a:off x="4470040" y="4501483"/>
            <a:ext cx="294133" cy="228771"/>
          </a:xfrm>
          <a:prstGeom prst="rect">
            <a:avLst/>
          </a:prstGeom>
          <a:noFill/>
          <a:ln>
            <a:noFill/>
          </a:ln>
        </p:spPr>
      </p:pic>
      <p:sp>
        <p:nvSpPr>
          <p:cNvPr id="203" name="Google Shape;203;p19"/>
          <p:cNvSpPr txBox="1"/>
          <p:nvPr/>
        </p:nvSpPr>
        <p:spPr>
          <a:xfrm>
            <a:off x="5876532" y="4368875"/>
            <a:ext cx="2085600" cy="4926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Wikimedia:Scandinavia location map.svg</a:t>
            </a:r>
            <a:endParaRPr sz="1000">
              <a:solidFill>
                <a:srgbClr val="FF0000"/>
              </a:solidFill>
            </a:endParaRPr>
          </a:p>
        </p:txBody>
      </p:sp>
      <p:cxnSp>
        <p:nvCxnSpPr>
          <p:cNvPr id="204" name="Google Shape;204;p19"/>
          <p:cNvCxnSpPr/>
          <p:nvPr/>
        </p:nvCxnSpPr>
        <p:spPr>
          <a:xfrm rot="10800000">
            <a:off x="4209161" y="4392911"/>
            <a:ext cx="11700" cy="222300"/>
          </a:xfrm>
          <a:prstGeom prst="straightConnector1">
            <a:avLst/>
          </a:prstGeom>
          <a:noFill/>
          <a:ln cap="flat" cmpd="sng" w="9525">
            <a:solidFill>
              <a:schemeClr val="dk2"/>
            </a:solidFill>
            <a:prstDash val="solid"/>
            <a:round/>
            <a:headEnd len="med" w="med" type="none"/>
            <a:tailEnd len="med" w="med" type="none"/>
          </a:ln>
        </p:spPr>
      </p:cxnSp>
      <p:cxnSp>
        <p:nvCxnSpPr>
          <p:cNvPr id="205" name="Google Shape;205;p19"/>
          <p:cNvCxnSpPr>
            <a:endCxn id="200" idx="1"/>
          </p:cNvCxnSpPr>
          <p:nvPr/>
        </p:nvCxnSpPr>
        <p:spPr>
          <a:xfrm flipH="1" rot="10800000">
            <a:off x="4220842" y="4398743"/>
            <a:ext cx="108900" cy="216300"/>
          </a:xfrm>
          <a:prstGeom prst="straightConnector1">
            <a:avLst/>
          </a:prstGeom>
          <a:noFill/>
          <a:ln cap="flat" cmpd="sng" w="38100">
            <a:solidFill>
              <a:schemeClr val="dk1"/>
            </a:solidFill>
            <a:prstDash val="solid"/>
            <a:round/>
            <a:headEnd len="med" w="med" type="none"/>
            <a:tailEnd len="med" w="med" type="none"/>
          </a:ln>
        </p:spPr>
      </p:cxnSp>
      <p:cxnSp>
        <p:nvCxnSpPr>
          <p:cNvPr id="206" name="Google Shape;206;p19"/>
          <p:cNvCxnSpPr>
            <a:endCxn id="195" idx="3"/>
          </p:cNvCxnSpPr>
          <p:nvPr/>
        </p:nvCxnSpPr>
        <p:spPr>
          <a:xfrm flipH="1">
            <a:off x="7647506" y="2990535"/>
            <a:ext cx="301800" cy="239100"/>
          </a:xfrm>
          <a:prstGeom prst="straightConnector1">
            <a:avLst/>
          </a:prstGeom>
          <a:noFill/>
          <a:ln cap="flat" cmpd="sng" w="38100">
            <a:solidFill>
              <a:schemeClr val="dk1"/>
            </a:solidFill>
            <a:prstDash val="solid"/>
            <a:round/>
            <a:headEnd len="med" w="med" type="none"/>
            <a:tailEnd len="med" w="med" type="none"/>
          </a:ln>
        </p:spPr>
      </p:cxnSp>
      <p:cxnSp>
        <p:nvCxnSpPr>
          <p:cNvPr id="207" name="Google Shape;207;p19"/>
          <p:cNvCxnSpPr/>
          <p:nvPr/>
        </p:nvCxnSpPr>
        <p:spPr>
          <a:xfrm>
            <a:off x="4182228" y="2988818"/>
            <a:ext cx="0" cy="0"/>
          </a:xfrm>
          <a:prstGeom prst="straightConnector1">
            <a:avLst/>
          </a:prstGeom>
          <a:noFill/>
          <a:ln cap="flat" cmpd="sng" w="9525">
            <a:solidFill>
              <a:schemeClr val="dk2"/>
            </a:solidFill>
            <a:prstDash val="solid"/>
            <a:round/>
            <a:headEnd len="med" w="med" type="none"/>
            <a:tailEnd len="med" w="med" type="none"/>
          </a:ln>
        </p:spPr>
      </p:cxnSp>
      <p:cxnSp>
        <p:nvCxnSpPr>
          <p:cNvPr id="208" name="Google Shape;208;p19"/>
          <p:cNvCxnSpPr>
            <a:endCxn id="209" idx="0"/>
          </p:cNvCxnSpPr>
          <p:nvPr/>
        </p:nvCxnSpPr>
        <p:spPr>
          <a:xfrm>
            <a:off x="4182347" y="2988924"/>
            <a:ext cx="420000" cy="55800"/>
          </a:xfrm>
          <a:prstGeom prst="straightConnector1">
            <a:avLst/>
          </a:prstGeom>
          <a:noFill/>
          <a:ln cap="flat" cmpd="sng" w="38100">
            <a:solidFill>
              <a:schemeClr val="dk1"/>
            </a:solidFill>
            <a:prstDash val="solid"/>
            <a:round/>
            <a:headEnd len="med" w="med" type="none"/>
            <a:tailEnd len="med" w="med" type="none"/>
          </a:ln>
        </p:spPr>
      </p:cxnSp>
      <p:grpSp>
        <p:nvGrpSpPr>
          <p:cNvPr id="210" name="Google Shape;210;p19"/>
          <p:cNvGrpSpPr/>
          <p:nvPr/>
        </p:nvGrpSpPr>
        <p:grpSpPr>
          <a:xfrm>
            <a:off x="4284507" y="2694968"/>
            <a:ext cx="301624" cy="500094"/>
            <a:chOff x="2710925" y="5099125"/>
            <a:chExt cx="322800" cy="693900"/>
          </a:xfrm>
        </p:grpSpPr>
        <p:sp>
          <p:nvSpPr>
            <p:cNvPr id="211" name="Google Shape;211;p19"/>
            <p:cNvSpPr/>
            <p:nvPr/>
          </p:nvSpPr>
          <p:spPr>
            <a:xfrm>
              <a:off x="2710925" y="5099125"/>
              <a:ext cx="322800" cy="693900"/>
            </a:xfrm>
            <a:prstGeom prst="rect">
              <a:avLst/>
            </a:prstGeom>
            <a:solidFill>
              <a:srgbClr val="434343"/>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a:off x="2872304" y="5212077"/>
              <a:ext cx="129000" cy="129000"/>
            </a:xfrm>
            <a:prstGeom prst="ellipse">
              <a:avLst/>
            </a:prstGeom>
            <a:solidFill>
              <a:srgbClr val="00FF00"/>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9" name="Google Shape;209;p19"/>
          <p:cNvPicPr preferRelativeResize="0"/>
          <p:nvPr/>
        </p:nvPicPr>
        <p:blipFill>
          <a:blip r:embed="rId6">
            <a:alphaModFix/>
          </a:blip>
          <a:stretch>
            <a:fillRect/>
          </a:stretch>
        </p:blipFill>
        <p:spPr>
          <a:xfrm>
            <a:off x="4424795" y="3044724"/>
            <a:ext cx="355104" cy="265767"/>
          </a:xfrm>
          <a:prstGeom prst="rect">
            <a:avLst/>
          </a:prstGeom>
          <a:noFill/>
          <a:ln>
            <a:noFill/>
          </a:ln>
        </p:spPr>
      </p:pic>
      <p:sp>
        <p:nvSpPr>
          <p:cNvPr id="213" name="Google Shape;213;p19"/>
          <p:cNvSpPr/>
          <p:nvPr/>
        </p:nvSpPr>
        <p:spPr>
          <a:xfrm>
            <a:off x="5202721" y="3737242"/>
            <a:ext cx="864300" cy="4410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rPr>
              <a:t>Free</a:t>
            </a:r>
            <a:r>
              <a:rPr lang="en">
                <a:solidFill>
                  <a:schemeClr val="lt1"/>
                </a:solidFill>
              </a:rPr>
              <a:t> Data</a:t>
            </a:r>
            <a:endParaRPr>
              <a:solidFill>
                <a:schemeClr val="lt1"/>
              </a:solidFill>
            </a:endParaRPr>
          </a:p>
        </p:txBody>
      </p:sp>
      <p:sp>
        <p:nvSpPr>
          <p:cNvPr id="214" name="Google Shape;214;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0"/>
          <p:cNvSpPr txBox="1"/>
          <p:nvPr>
            <p:ph idx="1" type="body"/>
          </p:nvPr>
        </p:nvSpPr>
        <p:spPr>
          <a:xfrm>
            <a:off x="311700" y="1468825"/>
            <a:ext cx="8520600" cy="36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latin typeface="Roboto Serif"/>
              <a:ea typeface="Roboto Serif"/>
              <a:cs typeface="Roboto Serif"/>
              <a:sym typeface="Roboto Serif"/>
            </a:endParaRPr>
          </a:p>
          <a:p>
            <a:pPr indent="-317500" lvl="0" marL="457200" rtl="0" algn="l">
              <a:spcBef>
                <a:spcPts val="1600"/>
              </a:spcBef>
              <a:spcAft>
                <a:spcPts val="0"/>
              </a:spcAft>
              <a:buSzPts val="1400"/>
              <a:buFont typeface="Roboto Serif"/>
              <a:buChar char="●"/>
            </a:pPr>
            <a:r>
              <a:rPr lang="en" sz="1400">
                <a:latin typeface="Roboto Serif"/>
                <a:ea typeface="Roboto Serif"/>
                <a:cs typeface="Roboto Serif"/>
                <a:sym typeface="Roboto Serif"/>
              </a:rPr>
              <a:t>𝛆 is the privacy budget / privacy loss parameter and can be controlled.</a:t>
            </a:r>
            <a:endParaRPr sz="1400">
              <a:latin typeface="Roboto Serif"/>
              <a:ea typeface="Roboto Serif"/>
              <a:cs typeface="Roboto Serif"/>
              <a:sym typeface="Roboto Serif"/>
            </a:endParaRPr>
          </a:p>
          <a:p>
            <a:pPr indent="-317500" lvl="1" marL="914400" rtl="0" algn="l">
              <a:spcBef>
                <a:spcPts val="0"/>
              </a:spcBef>
              <a:spcAft>
                <a:spcPts val="0"/>
              </a:spcAft>
              <a:buSzPts val="1400"/>
              <a:buFont typeface="Roboto Serif"/>
              <a:buChar char="○"/>
            </a:pPr>
            <a:r>
              <a:rPr lang="en" sz="1400">
                <a:latin typeface="Roboto Serif"/>
                <a:ea typeface="Roboto Serif"/>
                <a:cs typeface="Roboto Serif"/>
                <a:sym typeface="Roboto Serif"/>
              </a:rPr>
              <a:t>High </a:t>
            </a:r>
            <a:r>
              <a:rPr lang="en" sz="1400">
                <a:latin typeface="Roboto Serif"/>
                <a:ea typeface="Roboto Serif"/>
                <a:cs typeface="Roboto Serif"/>
                <a:sym typeface="Roboto Serif"/>
              </a:rPr>
              <a:t>𝛆 means high </a:t>
            </a:r>
            <a:r>
              <a:rPr lang="en">
                <a:latin typeface="Roboto Serif"/>
                <a:ea typeface="Roboto Serif"/>
                <a:cs typeface="Roboto Serif"/>
                <a:sym typeface="Roboto Serif"/>
              </a:rPr>
              <a:t>utility</a:t>
            </a:r>
            <a:r>
              <a:rPr lang="en" sz="1400">
                <a:latin typeface="Roboto Serif"/>
                <a:ea typeface="Roboto Serif"/>
                <a:cs typeface="Roboto Serif"/>
                <a:sym typeface="Roboto Serif"/>
              </a:rPr>
              <a:t>, low privacy.</a:t>
            </a:r>
            <a:endParaRPr sz="1400">
              <a:latin typeface="Roboto Serif"/>
              <a:ea typeface="Roboto Serif"/>
              <a:cs typeface="Roboto Serif"/>
              <a:sym typeface="Roboto Serif"/>
            </a:endParaRPr>
          </a:p>
          <a:p>
            <a:pPr indent="-317500" lvl="1" marL="914400" rtl="0" algn="l">
              <a:spcBef>
                <a:spcPts val="0"/>
              </a:spcBef>
              <a:spcAft>
                <a:spcPts val="0"/>
              </a:spcAft>
              <a:buSzPts val="1400"/>
              <a:buFont typeface="Roboto Serif"/>
              <a:buChar char="○"/>
            </a:pPr>
            <a:r>
              <a:rPr lang="en" sz="1400">
                <a:latin typeface="Roboto Serif"/>
                <a:ea typeface="Roboto Serif"/>
                <a:cs typeface="Roboto Serif"/>
                <a:sym typeface="Roboto Serif"/>
              </a:rPr>
              <a:t>Low  𝛆 means low </a:t>
            </a:r>
            <a:r>
              <a:rPr lang="en">
                <a:latin typeface="Roboto Serif"/>
                <a:ea typeface="Roboto Serif"/>
                <a:cs typeface="Roboto Serif"/>
                <a:sym typeface="Roboto Serif"/>
              </a:rPr>
              <a:t>utility</a:t>
            </a:r>
            <a:r>
              <a:rPr lang="en" sz="1400">
                <a:latin typeface="Roboto Serif"/>
                <a:ea typeface="Roboto Serif"/>
                <a:cs typeface="Roboto Serif"/>
                <a:sym typeface="Roboto Serif"/>
              </a:rPr>
              <a:t>, high privacy</a:t>
            </a:r>
            <a:r>
              <a:rPr lang="en">
                <a:latin typeface="Roboto Serif"/>
                <a:ea typeface="Roboto Serif"/>
                <a:cs typeface="Roboto Serif"/>
                <a:sym typeface="Roboto Serif"/>
              </a:rPr>
              <a:t>.</a:t>
            </a:r>
            <a:endParaRPr sz="600">
              <a:latin typeface="Roboto Serif"/>
              <a:ea typeface="Roboto Serif"/>
              <a:cs typeface="Roboto Serif"/>
              <a:sym typeface="Roboto Serif"/>
            </a:endParaRPr>
          </a:p>
          <a:p>
            <a:pPr indent="-317500" lvl="0" marL="457200" rtl="0" algn="l">
              <a:spcBef>
                <a:spcPts val="0"/>
              </a:spcBef>
              <a:spcAft>
                <a:spcPts val="0"/>
              </a:spcAft>
              <a:buSzPts val="1400"/>
              <a:buFont typeface="Roboto Serif"/>
              <a:buChar char="●"/>
            </a:pPr>
            <a:r>
              <a:rPr lang="en" sz="1400">
                <a:latin typeface="Roboto Serif"/>
                <a:ea typeface="Roboto Serif"/>
                <a:cs typeface="Roboto Serif"/>
                <a:sym typeface="Roboto Serif"/>
              </a:rPr>
              <a:t>We would like to balance 𝛆 such that it is no longer possible to tell if any person contributing to the output of the algorithm is certainly found in the dataset or not.</a:t>
            </a:r>
            <a:endParaRPr sz="1400">
              <a:latin typeface="Roboto Serif"/>
              <a:ea typeface="Roboto Serif"/>
              <a:cs typeface="Roboto Serif"/>
              <a:sym typeface="Roboto Serif"/>
            </a:endParaRPr>
          </a:p>
        </p:txBody>
      </p:sp>
      <p:sp>
        <p:nvSpPr>
          <p:cNvPr id="220" name="Google Shape;220;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a:t>
            </a:r>
            <a:r>
              <a:rPr lang="en"/>
              <a:t> Differential Privacy?</a:t>
            </a:r>
            <a:endParaRPr/>
          </a:p>
        </p:txBody>
      </p:sp>
      <p:pic>
        <p:nvPicPr>
          <p:cNvPr id="221" name="Google Shape;221;p20"/>
          <p:cNvPicPr preferRelativeResize="0"/>
          <p:nvPr/>
        </p:nvPicPr>
        <p:blipFill>
          <a:blip r:embed="rId3">
            <a:alphaModFix/>
          </a:blip>
          <a:stretch>
            <a:fillRect/>
          </a:stretch>
        </p:blipFill>
        <p:spPr>
          <a:xfrm>
            <a:off x="1191100" y="1468822"/>
            <a:ext cx="6360124" cy="1518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1"/>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400">
                <a:latin typeface="Roboto Serif"/>
                <a:ea typeface="Roboto Serif"/>
                <a:cs typeface="Roboto Serif"/>
                <a:sym typeface="Roboto Serif"/>
              </a:rPr>
              <a:t>An example of DP in action could be a querying-based system</a:t>
            </a:r>
            <a:br>
              <a:rPr lang="en" sz="1400">
                <a:latin typeface="Roboto Serif"/>
                <a:ea typeface="Roboto Serif"/>
                <a:cs typeface="Roboto Serif"/>
                <a:sym typeface="Roboto Serif"/>
              </a:rPr>
            </a:br>
            <a:r>
              <a:rPr lang="en" sz="1400">
                <a:latin typeface="Roboto Serif"/>
                <a:ea typeface="Roboto Serif"/>
                <a:cs typeface="Roboto Serif"/>
                <a:sym typeface="Roboto Serif"/>
              </a:rPr>
              <a:t>Where f.x. the number of </a:t>
            </a:r>
            <a:r>
              <a:rPr lang="en" sz="1400">
                <a:latin typeface="Courier New"/>
                <a:ea typeface="Courier New"/>
                <a:cs typeface="Courier New"/>
                <a:sym typeface="Courier New"/>
              </a:rPr>
              <a:t>Blood Type=A &amp; HIV=Y</a:t>
            </a:r>
            <a:br>
              <a:rPr lang="en" sz="1400">
                <a:latin typeface="Roboto Serif"/>
                <a:ea typeface="Roboto Serif"/>
                <a:cs typeface="Roboto Serif"/>
                <a:sym typeface="Roboto Serif"/>
              </a:rPr>
            </a:br>
            <a:r>
              <a:rPr lang="en" sz="1400">
                <a:latin typeface="Roboto Serif"/>
                <a:ea typeface="Roboto Serif"/>
                <a:cs typeface="Roboto Serif"/>
                <a:sym typeface="Roboto Serif"/>
              </a:rPr>
              <a:t>individuals is reported with the addition of</a:t>
            </a:r>
            <a:br>
              <a:rPr lang="en" sz="1400">
                <a:latin typeface="Roboto Serif"/>
                <a:ea typeface="Roboto Serif"/>
                <a:cs typeface="Roboto Serif"/>
                <a:sym typeface="Roboto Serif"/>
              </a:rPr>
            </a:br>
            <a:r>
              <a:rPr lang="en" sz="1400">
                <a:latin typeface="Roboto Serif"/>
                <a:ea typeface="Roboto Serif"/>
                <a:cs typeface="Roboto Serif"/>
                <a:sym typeface="Roboto Serif"/>
              </a:rPr>
              <a:t>Laplacian Noise to add uncertainty.</a:t>
            </a:r>
            <a:br>
              <a:rPr lang="en" sz="1400"/>
            </a:br>
            <a:endParaRPr sz="1400"/>
          </a:p>
        </p:txBody>
      </p:sp>
      <p:pic>
        <p:nvPicPr>
          <p:cNvPr id="227" name="Google Shape;227;p21"/>
          <p:cNvPicPr preferRelativeResize="0"/>
          <p:nvPr/>
        </p:nvPicPr>
        <p:blipFill>
          <a:blip r:embed="rId3">
            <a:alphaModFix/>
          </a:blip>
          <a:stretch>
            <a:fillRect/>
          </a:stretch>
        </p:blipFill>
        <p:spPr>
          <a:xfrm>
            <a:off x="4254875" y="2179350"/>
            <a:ext cx="4775901" cy="3419900"/>
          </a:xfrm>
          <a:prstGeom prst="rect">
            <a:avLst/>
          </a:prstGeom>
          <a:noFill/>
          <a:ln>
            <a:noFill/>
          </a:ln>
        </p:spPr>
      </p:pic>
      <p:sp>
        <p:nvSpPr>
          <p:cNvPr id="228" name="Google Shape;228;p2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is Differential Privacy?</a:t>
            </a:r>
            <a:endParaRPr/>
          </a:p>
        </p:txBody>
      </p:sp>
      <p:sp>
        <p:nvSpPr>
          <p:cNvPr id="229" name="Google Shape;229;p21"/>
          <p:cNvSpPr txBox="1"/>
          <p:nvPr/>
        </p:nvSpPr>
        <p:spPr>
          <a:xfrm>
            <a:off x="6746707" y="4408300"/>
            <a:ext cx="2085600" cy="338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rPr>
              <a:t>OpenDP</a:t>
            </a:r>
            <a:endParaRPr sz="1000">
              <a:solidFill>
                <a:srgbClr val="FF0000"/>
              </a:solidFill>
            </a:endParaRPr>
          </a:p>
        </p:txBody>
      </p:sp>
      <p:pic>
        <p:nvPicPr>
          <p:cNvPr id="230" name="Google Shape;230;p21"/>
          <p:cNvPicPr preferRelativeResize="0"/>
          <p:nvPr/>
        </p:nvPicPr>
        <p:blipFill>
          <a:blip r:embed="rId4">
            <a:alphaModFix/>
          </a:blip>
          <a:stretch>
            <a:fillRect/>
          </a:stretch>
        </p:blipFill>
        <p:spPr>
          <a:xfrm>
            <a:off x="1111225" y="2777350"/>
            <a:ext cx="2895675" cy="2171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Approaches to</a:t>
            </a:r>
            <a:r>
              <a:rPr lang="en"/>
              <a:t> Differential Privacy</a:t>
            </a:r>
            <a:endParaRPr/>
          </a:p>
        </p:txBody>
      </p:sp>
      <p:graphicFrame>
        <p:nvGraphicFramePr>
          <p:cNvPr id="236" name="Google Shape;236;p22"/>
          <p:cNvGraphicFramePr/>
          <p:nvPr/>
        </p:nvGraphicFramePr>
        <p:xfrm>
          <a:off x="952500" y="1470175"/>
          <a:ext cx="3000000" cy="3000000"/>
        </p:xfrm>
        <a:graphic>
          <a:graphicData uri="http://schemas.openxmlformats.org/drawingml/2006/table">
            <a:tbl>
              <a:tblPr>
                <a:noFill/>
                <a:tableStyleId>{C6677367-80F2-4E94-8353-C265D5E9C08F}</a:tableStyleId>
              </a:tblPr>
              <a:tblGrid>
                <a:gridCol w="2413000"/>
                <a:gridCol w="2413000"/>
                <a:gridCol w="2413000"/>
              </a:tblGrid>
              <a:tr h="381000">
                <a:tc>
                  <a:txBody>
                    <a:bodyPr/>
                    <a:lstStyle/>
                    <a:p>
                      <a:pPr indent="0" lvl="0" marL="0" rtl="0" algn="l">
                        <a:spcBef>
                          <a:spcPts val="0"/>
                        </a:spcBef>
                        <a:spcAft>
                          <a:spcPts val="0"/>
                        </a:spcAft>
                        <a:buNone/>
                      </a:pPr>
                      <a:r>
                        <a:rPr lang="en"/>
                        <a:t>Approach</a:t>
                      </a:r>
                      <a:endParaRPr/>
                    </a:p>
                  </a:txBody>
                  <a:tcPr marT="91425" marB="91425" marR="91425" marL="91425"/>
                </a:tc>
                <a:tc>
                  <a:txBody>
                    <a:bodyPr/>
                    <a:lstStyle/>
                    <a:p>
                      <a:pPr indent="0" lvl="0" marL="0" rtl="0" algn="l">
                        <a:spcBef>
                          <a:spcPts val="0"/>
                        </a:spcBef>
                        <a:spcAft>
                          <a:spcPts val="0"/>
                        </a:spcAft>
                        <a:buNone/>
                      </a:pPr>
                      <a:r>
                        <a:rPr lang="en"/>
                        <a:t>Pros</a:t>
                      </a:r>
                      <a:endParaRPr/>
                    </a:p>
                  </a:txBody>
                  <a:tcPr marT="91425" marB="91425" marR="91425" marL="91425"/>
                </a:tc>
                <a:tc>
                  <a:txBody>
                    <a:bodyPr/>
                    <a:lstStyle/>
                    <a:p>
                      <a:pPr indent="0" lvl="0" marL="0" rtl="0" algn="l">
                        <a:spcBef>
                          <a:spcPts val="0"/>
                        </a:spcBef>
                        <a:spcAft>
                          <a:spcPts val="0"/>
                        </a:spcAft>
                        <a:buNone/>
                      </a:pPr>
                      <a:r>
                        <a:rPr lang="en"/>
                        <a:t>Cons</a:t>
                      </a:r>
                      <a:endParaRPr/>
                    </a:p>
                  </a:txBody>
                  <a:tcPr marT="91425" marB="91425" marR="91425" marL="91425"/>
                </a:tc>
              </a:tr>
              <a:tr h="381000">
                <a:tc>
                  <a:txBody>
                    <a:bodyPr/>
                    <a:lstStyle/>
                    <a:p>
                      <a:pPr indent="0" lvl="0" marL="0" rtl="0" algn="l">
                        <a:spcBef>
                          <a:spcPts val="0"/>
                        </a:spcBef>
                        <a:spcAft>
                          <a:spcPts val="0"/>
                        </a:spcAft>
                        <a:buNone/>
                      </a:pPr>
                      <a:r>
                        <a:rPr lang="en"/>
                        <a:t>Tabular Perturbation</a:t>
                      </a:r>
                      <a:endParaRPr/>
                    </a:p>
                  </a:txBody>
                  <a:tcPr marT="91425" marB="91425" marR="91425" marL="91425"/>
                </a:tc>
                <a:tc>
                  <a:txBody>
                    <a:bodyPr/>
                    <a:lstStyle/>
                    <a:p>
                      <a:pPr indent="-317500" lvl="0" marL="457200" rtl="0" algn="l">
                        <a:spcBef>
                          <a:spcPts val="0"/>
                        </a:spcBef>
                        <a:spcAft>
                          <a:spcPts val="0"/>
                        </a:spcAft>
                        <a:buSzPts val="1400"/>
                        <a:buChar char="●"/>
                      </a:pPr>
                      <a:r>
                        <a:rPr lang="en"/>
                        <a:t>Straightforward to implement</a:t>
                      </a:r>
                      <a:endParaRPr/>
                    </a:p>
                    <a:p>
                      <a:pPr indent="-317500" lvl="0" marL="457200" rtl="0" algn="l">
                        <a:spcBef>
                          <a:spcPts val="0"/>
                        </a:spcBef>
                        <a:spcAft>
                          <a:spcPts val="0"/>
                        </a:spcAft>
                        <a:buSzPts val="1400"/>
                        <a:buChar char="●"/>
                      </a:pPr>
                      <a:r>
                        <a:rPr lang="en"/>
                        <a:t>Allows us to separate “sensitive” attributes from “non-sensitive”</a:t>
                      </a:r>
                      <a:endParaRPr/>
                    </a:p>
                  </a:txBody>
                  <a:tcPr marT="91425" marB="91425" marR="91425" marL="91425"/>
                </a:tc>
                <a:tc>
                  <a:txBody>
                    <a:bodyPr/>
                    <a:lstStyle/>
                    <a:p>
                      <a:pPr indent="-317500" lvl="0" marL="457200" rtl="0" algn="l">
                        <a:spcBef>
                          <a:spcPts val="0"/>
                        </a:spcBef>
                        <a:spcAft>
                          <a:spcPts val="0"/>
                        </a:spcAft>
                        <a:buSzPts val="1400"/>
                        <a:buChar char="●"/>
                      </a:pPr>
                      <a:r>
                        <a:rPr lang="en"/>
                        <a:t>Not really DP</a:t>
                      </a:r>
                      <a:endParaRPr/>
                    </a:p>
                    <a:p>
                      <a:pPr indent="-317500" lvl="0" marL="457200" rtl="0" algn="l">
                        <a:spcBef>
                          <a:spcPts val="0"/>
                        </a:spcBef>
                        <a:spcAft>
                          <a:spcPts val="0"/>
                        </a:spcAft>
                        <a:buSzPts val="1400"/>
                        <a:buChar char="●"/>
                      </a:pPr>
                      <a:r>
                        <a:rPr lang="en"/>
                        <a:t>Prior knowledge of the individuals can be used to reduce noise</a:t>
                      </a:r>
                      <a:endParaRPr/>
                    </a:p>
                  </a:txBody>
                  <a:tcPr marT="91425" marB="91425" marR="91425" marL="91425"/>
                </a:tc>
              </a:tr>
              <a:tr h="381000">
                <a:tc>
                  <a:txBody>
                    <a:bodyPr/>
                    <a:lstStyle/>
                    <a:p>
                      <a:pPr indent="0" lvl="0" marL="0" rtl="0" algn="l">
                        <a:spcBef>
                          <a:spcPts val="0"/>
                        </a:spcBef>
                        <a:spcAft>
                          <a:spcPts val="0"/>
                        </a:spcAft>
                        <a:buNone/>
                      </a:pPr>
                      <a:r>
                        <a:rPr lang="en"/>
                        <a:t>Local Differential Privacy</a:t>
                      </a:r>
                      <a:endParaRPr/>
                    </a:p>
                  </a:txBody>
                  <a:tcPr marT="91425" marB="91425" marR="91425" marL="91425"/>
                </a:tc>
                <a:tc>
                  <a:txBody>
                    <a:bodyPr/>
                    <a:lstStyle/>
                    <a:p>
                      <a:pPr indent="-317500" lvl="0" marL="457200" rtl="0" algn="l">
                        <a:spcBef>
                          <a:spcPts val="0"/>
                        </a:spcBef>
                        <a:spcAft>
                          <a:spcPts val="0"/>
                        </a:spcAft>
                        <a:buSzPts val="1400"/>
                        <a:buChar char="●"/>
                      </a:pPr>
                      <a:r>
                        <a:rPr lang="en"/>
                        <a:t>Adequate for designing query-based systems.</a:t>
                      </a:r>
                      <a:endParaRPr/>
                    </a:p>
                    <a:p>
                      <a:pPr indent="-317500" lvl="0" marL="457200" rtl="0" algn="l">
                        <a:spcBef>
                          <a:spcPts val="0"/>
                        </a:spcBef>
                        <a:spcAft>
                          <a:spcPts val="0"/>
                        </a:spcAft>
                        <a:buSzPts val="1400"/>
                        <a:buChar char="●"/>
                      </a:pPr>
                      <a:r>
                        <a:rPr lang="en"/>
                        <a:t>We only retain statistical counts, and nothing else.</a:t>
                      </a:r>
                      <a:endParaRPr/>
                    </a:p>
                  </a:txBody>
                  <a:tcPr marT="91425" marB="91425" marR="91425" marL="91425"/>
                </a:tc>
                <a:tc>
                  <a:txBody>
                    <a:bodyPr/>
                    <a:lstStyle/>
                    <a:p>
                      <a:pPr indent="-317500" lvl="0" marL="457200" rtl="0" algn="l">
                        <a:spcBef>
                          <a:spcPts val="0"/>
                        </a:spcBef>
                        <a:spcAft>
                          <a:spcPts val="0"/>
                        </a:spcAft>
                        <a:buSzPts val="1400"/>
                        <a:buChar char="●"/>
                      </a:pPr>
                      <a:r>
                        <a:rPr lang="en"/>
                        <a:t>Difficult to discover relationships between variables.</a:t>
                      </a:r>
                      <a:r>
                        <a:rPr lang="en"/>
                        <a:t> </a:t>
                      </a:r>
                      <a:r>
                        <a:rPr lang="en"/>
                        <a:t> </a:t>
                      </a:r>
                      <a:endParaRPr/>
                    </a:p>
                    <a:p>
                      <a:pPr indent="-317500" lvl="0" marL="457200" rtl="0" algn="l">
                        <a:spcBef>
                          <a:spcPts val="0"/>
                        </a:spcBef>
                        <a:spcAft>
                          <a:spcPts val="0"/>
                        </a:spcAft>
                        <a:buSzPts val="1400"/>
                        <a:buChar char="●"/>
                      </a:pPr>
                      <a:r>
                        <a:rPr lang="en"/>
                        <a:t>Higher loss of utility compared to centralised DP</a:t>
                      </a:r>
                      <a:endParaRPr/>
                    </a:p>
                  </a:txBody>
                  <a:tcPr marT="91425" marB="91425" marR="91425" marL="91425"/>
                </a:tc>
              </a:tr>
            </a:tbl>
          </a:graphicData>
        </a:graphic>
      </p:graphicFrame>
      <p:sp>
        <p:nvSpPr>
          <p:cNvPr id="237" name="Google Shape;237;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